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1054" r:id="rId2"/>
    <p:sldId id="490" r:id="rId3"/>
    <p:sldId id="875" r:id="rId4"/>
    <p:sldId id="1045" r:id="rId5"/>
    <p:sldId id="1050" r:id="rId6"/>
    <p:sldId id="1003" r:id="rId7"/>
    <p:sldId id="1137" r:id="rId8"/>
    <p:sldId id="1055" r:id="rId9"/>
    <p:sldId id="1049" r:id="rId10"/>
    <p:sldId id="1135" r:id="rId11"/>
    <p:sldId id="1000" r:id="rId12"/>
    <p:sldId id="1147" r:id="rId13"/>
    <p:sldId id="1120" r:id="rId14"/>
    <p:sldId id="1099" r:id="rId15"/>
    <p:sldId id="1115" r:id="rId16"/>
    <p:sldId id="1116" r:id="rId17"/>
    <p:sldId id="1112" r:id="rId18"/>
    <p:sldId id="1130" r:id="rId19"/>
    <p:sldId id="1117" r:id="rId20"/>
    <p:sldId id="1136" r:id="rId21"/>
    <p:sldId id="1138" r:id="rId22"/>
    <p:sldId id="1052" r:id="rId23"/>
    <p:sldId id="1107" r:id="rId24"/>
    <p:sldId id="1111" r:id="rId25"/>
    <p:sldId id="1051" r:id="rId26"/>
    <p:sldId id="1128" r:id="rId27"/>
    <p:sldId id="1104" r:id="rId28"/>
    <p:sldId id="1141" r:id="rId29"/>
    <p:sldId id="1143" r:id="rId30"/>
    <p:sldId id="1144" r:id="rId31"/>
    <p:sldId id="1142" r:id="rId32"/>
    <p:sldId id="258" r:id="rId33"/>
    <p:sldId id="1108" r:id="rId34"/>
    <p:sldId id="1126" r:id="rId35"/>
    <p:sldId id="1125" r:id="rId36"/>
    <p:sldId id="1127" r:id="rId37"/>
    <p:sldId id="1134" r:id="rId38"/>
    <p:sldId id="1123" r:id="rId39"/>
    <p:sldId id="1146" r:id="rId40"/>
    <p:sldId id="1131" r:id="rId41"/>
    <p:sldId id="1124" r:id="rId42"/>
    <p:sldId id="1129" r:id="rId4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1054"/>
            <p14:sldId id="490"/>
            <p14:sldId id="875"/>
            <p14:sldId id="1045"/>
          </p14:sldIdLst>
        </p14:section>
        <p14:section name="タイトルなしのセクション" id="{2222DC94-E039-4F92-8293-E592BEC64C49}">
          <p14:sldIdLst>
            <p14:sldId id="1050"/>
            <p14:sldId id="1003"/>
            <p14:sldId id="1137"/>
            <p14:sldId id="1055"/>
            <p14:sldId id="1049"/>
            <p14:sldId id="1135"/>
            <p14:sldId id="1000"/>
            <p14:sldId id="1147"/>
            <p14:sldId id="1120"/>
            <p14:sldId id="1099"/>
            <p14:sldId id="1115"/>
            <p14:sldId id="1116"/>
            <p14:sldId id="1112"/>
            <p14:sldId id="1130"/>
            <p14:sldId id="1117"/>
            <p14:sldId id="1136"/>
            <p14:sldId id="1138"/>
            <p14:sldId id="1052"/>
            <p14:sldId id="1107"/>
            <p14:sldId id="1111"/>
            <p14:sldId id="1051"/>
            <p14:sldId id="1128"/>
            <p14:sldId id="1104"/>
            <p14:sldId id="1141"/>
            <p14:sldId id="1143"/>
            <p14:sldId id="1144"/>
            <p14:sldId id="1142"/>
            <p14:sldId id="258"/>
            <p14:sldId id="1108"/>
            <p14:sldId id="1126"/>
            <p14:sldId id="1125"/>
            <p14:sldId id="1127"/>
            <p14:sldId id="1134"/>
            <p14:sldId id="1123"/>
            <p14:sldId id="1146"/>
            <p14:sldId id="1131"/>
            <p14:sldId id="1124"/>
            <p14:sldId id="1129"/>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0" autoAdjust="0"/>
    <p:restoredTop sz="95425" autoAdjust="0"/>
  </p:normalViewPr>
  <p:slideViewPr>
    <p:cSldViewPr snapToGrid="0" showGuides="1">
      <p:cViewPr varScale="1">
        <p:scale>
          <a:sx n="104" d="100"/>
          <a:sy n="104" d="100"/>
        </p:scale>
        <p:origin x="492" y="72"/>
      </p:cViewPr>
      <p:guideLst>
        <p:guide orient="horz" pos="2205"/>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2023/10/24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8</a:t>
            </a:fld>
            <a:endParaRPr kumimoji="1" lang="ja-JP" altLang="en-US"/>
          </a:p>
        </p:txBody>
      </p:sp>
    </p:spTree>
    <p:extLst>
      <p:ext uri="{BB962C8B-B14F-4D97-AF65-F5344CB8AC3E}">
        <p14:creationId xmlns:p14="http://schemas.microsoft.com/office/powerpoint/2010/main" val="3476179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dirty="0">
                <a:solidFill>
                  <a:srgbClr val="C00000"/>
                </a:solidFill>
                <a:effectLst/>
                <a:latin typeface="Meiryo" panose="020B0604030504040204" pitchFamily="50" charset="-128"/>
                <a:ea typeface="Meiryo" panose="020B0604030504040204" pitchFamily="50" charset="-128"/>
              </a:rPr>
              <a:t>演劇劇場の通りを挟んだ向かい側に、主要情報総局の本部があった。そしてまさにそのとき、バルト三国とポーランドからのウクライナ国軍</a:t>
            </a:r>
            <a:r>
              <a:rPr lang="en-US" altLang="ja-JP" sz="1200" b="0" i="0" dirty="0">
                <a:solidFill>
                  <a:srgbClr val="C00000"/>
                </a:solidFill>
                <a:effectLst/>
                <a:latin typeface="Meiryo" panose="020B0604030504040204" pitchFamily="50" charset="-128"/>
                <a:ea typeface="Meiryo" panose="020B0604030504040204" pitchFamily="50" charset="-128"/>
              </a:rPr>
              <a:t>MTR</a:t>
            </a:r>
            <a:r>
              <a:rPr lang="ja-JP" altLang="en-US" sz="1200" b="0" i="0" dirty="0">
                <a:solidFill>
                  <a:srgbClr val="C00000"/>
                </a:solidFill>
                <a:effectLst/>
                <a:latin typeface="Meiryo" panose="020B0604030504040204" pitchFamily="50" charset="-128"/>
                <a:ea typeface="Meiryo" panose="020B0604030504040204" pitchFamily="50" charset="-128"/>
              </a:rPr>
              <a:t>と</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の将校の会議が開かれていた。</a:t>
            </a: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関係者からの情報によると、この会議では、</a:t>
            </a:r>
            <a:r>
              <a:rPr lang="en-US" altLang="ja-JP" sz="1200" b="0" i="0" dirty="0">
                <a:solidFill>
                  <a:srgbClr val="C00000"/>
                </a:solidFill>
                <a:effectLst/>
                <a:latin typeface="Meiryo" panose="020B0604030504040204" pitchFamily="50" charset="-128"/>
                <a:ea typeface="Meiryo" panose="020B0604030504040204" pitchFamily="50" charset="-128"/>
              </a:rPr>
              <a:t>DRG</a:t>
            </a:r>
            <a:r>
              <a:rPr lang="ja-JP" altLang="en-US" sz="1200" b="0" i="0" dirty="0">
                <a:solidFill>
                  <a:srgbClr val="C00000"/>
                </a:solidFill>
                <a:effectLst/>
                <a:latin typeface="Meiryo" panose="020B0604030504040204" pitchFamily="50" charset="-128"/>
                <a:ea typeface="Meiryo" panose="020B0604030504040204" pitchFamily="50" charset="-128"/>
              </a:rPr>
              <a:t>、ベラルーシ、ロシアによる</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領土への攻撃の可能性を防ぐための措置が議論された。この会議には</a:t>
            </a:r>
            <a:r>
              <a:rPr lang="en-US" altLang="ja-JP" sz="1200" b="0" i="0" dirty="0">
                <a:solidFill>
                  <a:srgbClr val="C00000"/>
                </a:solidFill>
                <a:effectLst/>
                <a:latin typeface="Meiryo" panose="020B0604030504040204" pitchFamily="50" charset="-128"/>
                <a:ea typeface="Meiryo" panose="020B0604030504040204" pitchFamily="50" charset="-128"/>
              </a:rPr>
              <a:t>23</a:t>
            </a:r>
            <a:r>
              <a:rPr lang="ja-JP" altLang="en-US" sz="1200" b="0" i="0" dirty="0">
                <a:solidFill>
                  <a:srgbClr val="C00000"/>
                </a:solidFill>
                <a:effectLst/>
                <a:latin typeface="Meiryo" panose="020B0604030504040204" pitchFamily="50" charset="-128"/>
                <a:ea typeface="Meiryo" panose="020B0604030504040204" pitchFamily="50" charset="-128"/>
              </a:rPr>
              <a:t>人の外国人専門家が参加したことが知られている。同数のウクライナ軍将校がリヴィウから到着した。</a:t>
            </a: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現時点で、瓦礫の中から</a:t>
            </a:r>
            <a:r>
              <a:rPr lang="en-US" altLang="ja-JP" sz="1200" b="0" i="0" dirty="0">
                <a:solidFill>
                  <a:srgbClr val="C00000"/>
                </a:solidFill>
                <a:effectLst/>
                <a:latin typeface="Meiryo" panose="020B0604030504040204" pitchFamily="50" charset="-128"/>
                <a:ea typeface="Meiryo" panose="020B0604030504040204" pitchFamily="50" charset="-128"/>
              </a:rPr>
              <a:t>9</a:t>
            </a:r>
            <a:r>
              <a:rPr lang="ja-JP" altLang="en-US" sz="1200" b="0" i="0" dirty="0">
                <a:solidFill>
                  <a:srgbClr val="C00000"/>
                </a:solidFill>
                <a:effectLst/>
                <a:latin typeface="Meiryo" panose="020B0604030504040204" pitchFamily="50" charset="-128"/>
                <a:ea typeface="Meiryo" panose="020B0604030504040204" pitchFamily="50" charset="-128"/>
              </a:rPr>
              <a:t>人の遺体が引き出されたことがわかっている。残りは依然として行方不明であると考えられている。</a:t>
            </a:r>
            <a:r>
              <a:rPr lang="en-US" altLang="ja-JP" sz="1200" b="0" i="0" dirty="0">
                <a:solidFill>
                  <a:srgbClr val="C00000"/>
                </a:solidFill>
                <a:effectLst/>
                <a:latin typeface="Meiryo" panose="020B0604030504040204" pitchFamily="50" charset="-128"/>
                <a:ea typeface="Meiryo" panose="020B0604030504040204" pitchFamily="50" charset="-128"/>
              </a:rPr>
              <a:t>38</a:t>
            </a:r>
            <a:r>
              <a:rPr lang="ja-JP" altLang="en-US" sz="1200" b="0" i="0" dirty="0">
                <a:solidFill>
                  <a:srgbClr val="C00000"/>
                </a:solidFill>
                <a:effectLst/>
                <a:latin typeface="Meiryo" panose="020B0604030504040204" pitchFamily="50" charset="-128"/>
                <a:ea typeface="Meiryo" panose="020B0604030504040204" pitchFamily="50" charset="-128"/>
              </a:rPr>
              <a:t>人以上のウクライナ国軍兵士とウクライナ国軍特殊部隊の指揮官の殺害がすでに劇場内で発見されている。これまでに</a:t>
            </a:r>
            <a:r>
              <a:rPr lang="en-US" altLang="ja-JP" sz="1200" b="0" i="0" dirty="0">
                <a:solidFill>
                  <a:srgbClr val="C00000"/>
                </a:solidFill>
                <a:effectLst/>
                <a:latin typeface="Meiryo" panose="020B0604030504040204" pitchFamily="50" charset="-128"/>
                <a:ea typeface="Meiryo" panose="020B0604030504040204" pitchFamily="50" charset="-128"/>
              </a:rPr>
              <a:t>75</a:t>
            </a:r>
            <a:r>
              <a:rPr lang="ja-JP" altLang="en-US" sz="1200" b="0" i="0" dirty="0">
                <a:solidFill>
                  <a:srgbClr val="C00000"/>
                </a:solidFill>
                <a:effectLst/>
                <a:latin typeface="Meiryo" panose="020B0604030504040204" pitchFamily="50" charset="-128"/>
                <a:ea typeface="Meiryo" panose="020B0604030504040204" pitchFamily="50" charset="-128"/>
              </a:rPr>
              <a:t>人が重傷を負った。</a:t>
            </a:r>
            <a:endParaRPr lang="en-US" altLang="ja-JP" sz="1200" b="0" i="0" dirty="0">
              <a:solidFill>
                <a:srgbClr val="C00000"/>
              </a:solidFill>
              <a:effectLst/>
              <a:latin typeface="Meiryo" panose="020B0604030504040204" pitchFamily="50" charset="-128"/>
              <a:ea typeface="Meiryo" panose="020B0604030504040204" pitchFamily="50" charset="-128"/>
            </a:endParaRPr>
          </a:p>
          <a:p>
            <a:r>
              <a:rPr lang="ja-JP" altLang="en-US" sz="1200" b="0" i="0" dirty="0">
                <a:solidFill>
                  <a:srgbClr val="C00000"/>
                </a:solidFill>
                <a:effectLst/>
                <a:latin typeface="Meiryo" panose="020B0604030504040204" pitchFamily="50" charset="-128"/>
                <a:ea typeface="Meiryo" panose="020B0604030504040204" pitchFamily="50" charset="-128"/>
              </a:rPr>
              <a:t>ドラマシアターが戦闘用ドローンの専門家の集まりを主催したという事実も確認されている。主催者は今回のイベントの招待広告で、ドローン展示会に来場する人全員に軍服を着用しないよう呼びかけていた。</a:t>
            </a:r>
            <a:br>
              <a:rPr lang="ja-JP" altLang="en-US" sz="1200" dirty="0">
                <a:solidFill>
                  <a:srgbClr val="C00000"/>
                </a:solidFill>
              </a:rPr>
            </a:br>
            <a:br>
              <a:rPr lang="ja-JP" altLang="en-US" sz="1200" dirty="0">
                <a:solidFill>
                  <a:srgbClr val="C00000"/>
                </a:solidFill>
              </a:rPr>
            </a:br>
            <a:r>
              <a:rPr lang="ja-JP" altLang="en-US" sz="1200" b="0" i="0" dirty="0">
                <a:solidFill>
                  <a:srgbClr val="C00000"/>
                </a:solidFill>
                <a:effectLst/>
                <a:latin typeface="Meiryo" panose="020B0604030504040204" pitchFamily="50" charset="-128"/>
                <a:ea typeface="Meiryo" panose="020B0604030504040204" pitchFamily="50" charset="-128"/>
              </a:rPr>
              <a:t>　つまり、彼らは自分たちが何を危険にさらしているのかを十分に承知していながら、それでも民間人を展示会に招待したのだ。展示会自体は</a:t>
            </a:r>
            <a:r>
              <a:rPr lang="en-US" altLang="ja-JP" sz="1200" b="0" i="0" dirty="0">
                <a:solidFill>
                  <a:srgbClr val="C00000"/>
                </a:solidFill>
                <a:effectLst/>
                <a:latin typeface="Meiryo" panose="020B0604030504040204" pitchFamily="50" charset="-128"/>
                <a:ea typeface="Meiryo" panose="020B0604030504040204" pitchFamily="50" charset="-128"/>
              </a:rPr>
              <a:t>NATO</a:t>
            </a:r>
            <a:r>
              <a:rPr lang="ja-JP" altLang="en-US" sz="1200" b="0" i="0" dirty="0">
                <a:solidFill>
                  <a:srgbClr val="C00000"/>
                </a:solidFill>
                <a:effectLst/>
                <a:latin typeface="Meiryo" panose="020B0604030504040204" pitchFamily="50" charset="-128"/>
                <a:ea typeface="Meiryo" panose="020B0604030504040204" pitchFamily="50" charset="-128"/>
              </a:rPr>
              <a:t>代表との会談の見せかけに過ぎなかったからだ。</a:t>
            </a:r>
            <a:endParaRPr lang="ja-JP" altLang="en-US" sz="1200" dirty="0">
              <a:solidFill>
                <a:srgbClr val="C00000"/>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14</a:t>
            </a:fld>
            <a:endParaRPr kumimoji="1" lang="ja-JP" altLang="en-US"/>
          </a:p>
        </p:txBody>
      </p:sp>
    </p:spTree>
    <p:extLst>
      <p:ext uri="{BB962C8B-B14F-4D97-AF65-F5344CB8AC3E}">
        <p14:creationId xmlns:p14="http://schemas.microsoft.com/office/powerpoint/2010/main" val="2846099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21</a:t>
            </a:fld>
            <a:endParaRPr kumimoji="1" lang="ja-JP" altLang="en-US"/>
          </a:p>
        </p:txBody>
      </p:sp>
    </p:spTree>
    <p:extLst>
      <p:ext uri="{BB962C8B-B14F-4D97-AF65-F5344CB8AC3E}">
        <p14:creationId xmlns:p14="http://schemas.microsoft.com/office/powerpoint/2010/main" val="299267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29</a:t>
            </a:fld>
            <a:endParaRPr kumimoji="1" lang="ja-JP" altLang="en-US"/>
          </a:p>
        </p:txBody>
      </p:sp>
    </p:spTree>
    <p:extLst>
      <p:ext uri="{BB962C8B-B14F-4D97-AF65-F5344CB8AC3E}">
        <p14:creationId xmlns:p14="http://schemas.microsoft.com/office/powerpoint/2010/main" val="243088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30</a:t>
            </a:fld>
            <a:endParaRPr kumimoji="1" lang="ja-JP" altLang="en-US"/>
          </a:p>
        </p:txBody>
      </p:sp>
    </p:spTree>
    <p:extLst>
      <p:ext uri="{BB962C8B-B14F-4D97-AF65-F5344CB8AC3E}">
        <p14:creationId xmlns:p14="http://schemas.microsoft.com/office/powerpoint/2010/main" val="19215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31</a:t>
            </a:fld>
            <a:endParaRPr kumimoji="1" lang="ja-JP" altLang="en-US"/>
          </a:p>
        </p:txBody>
      </p:sp>
    </p:spTree>
    <p:extLst>
      <p:ext uri="{BB962C8B-B14F-4D97-AF65-F5344CB8AC3E}">
        <p14:creationId xmlns:p14="http://schemas.microsoft.com/office/powerpoint/2010/main" val="1458474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2023/10/24</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3.xml"/><Relationship Id="rId6" Type="http://schemas.openxmlformats.org/officeDocument/2006/relationships/hyperlink" Target="https://hkmn.jp/" TargetMode="External"/><Relationship Id="rId5" Type="http://schemas.openxmlformats.org/officeDocument/2006/relationships/image" Target="../media/image32.jpe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image" Target="../media/image68.jpeg"/><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9" Type="http://schemas.openxmlformats.org/officeDocument/2006/relationships/image" Target="../media/image75.jpeg"/></Relationships>
</file>

<file path=ppt/slides/_rels/slide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9.jpe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3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1.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shugiin.go.jp/internet/itdb_shitsumon_pdf_s.nsf/html/shitsumon/pdfS/a185106.pdf/$File/a185106.pdf" TargetMode="External"/><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bookclub.kodansha.co.jp/product?item=0000315241" TargetMode="External"/><Relationship Id="rId10" Type="http://schemas.openxmlformats.org/officeDocument/2006/relationships/image" Target="../media/image17.jpeg"/><Relationship Id="rId4" Type="http://schemas.openxmlformats.org/officeDocument/2006/relationships/image" Target="../media/image12.jpeg"/><Relationship Id="rId9"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ja.wikipedia.org/wiki/%E9%99%B8%E4%B8%8A%E5%B9%95%E5%83%9A%E7%9B%A3%E9%83%A8"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200238" cy="6857999"/>
            <a:chOff x="-6081" y="-1"/>
            <a:chExt cx="9005619" cy="5400675"/>
          </a:xfrm>
          <a:solidFill>
            <a:srgbClr val="002060"/>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latin typeface="BIZ UDP明朝 Medium" panose="02020500000000000000" pitchFamily="18" charset="-128"/>
                  <a:ea typeface="BIZ UDP明朝 Medium" panose="02020500000000000000" pitchFamily="18" charset="-128"/>
                </a:rPr>
                <a:t>戦略研勉強会</a:t>
              </a: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524225"/>
            </a:xfrm>
            <a:prstGeom prst="rect">
              <a:avLst/>
            </a:prstGeom>
            <a:grpFill/>
            <a:effectLst/>
          </p:spPr>
          <p:txBody>
            <a:bodyPr wrap="square" rtlCol="0">
              <a:spAutoFit/>
            </a:bodyPr>
            <a:lstStyle/>
            <a:p>
              <a:pPr algn="ctr"/>
              <a:r>
                <a:rPr lang="ja-JP" altLang="en-US" sz="4400" dirty="0">
                  <a:solidFill>
                    <a:schemeClr val="bg2"/>
                  </a:solidFill>
                  <a:latin typeface="BIZ UDPゴシック" panose="020B0400000000000000" pitchFamily="50" charset="-128"/>
                  <a:ea typeface="BIZ UDPゴシック" panose="020B0400000000000000" pitchFamily="50" charset="-128"/>
                </a:rPr>
                <a:t>第１８回</a:t>
              </a:r>
              <a:endParaRPr lang="en-US" altLang="ja-JP" sz="4400" dirty="0">
                <a:solidFill>
                  <a:schemeClr val="bg2"/>
                </a:solidFill>
                <a:latin typeface="BIZ UDPゴシック" panose="020B0400000000000000" pitchFamily="50" charset="-128"/>
                <a:ea typeface="BIZ UDPゴシック" panose="020B0400000000000000" pitchFamily="50" charset="-128"/>
              </a:endParaRPr>
            </a:p>
            <a:p>
              <a:pPr algn="ctr"/>
              <a:endParaRPr lang="en-US" altLang="ja-JP" sz="14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7300" dirty="0">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インテリジェンスの世界と商社</a:t>
              </a:r>
              <a:endParaRPr lang="en-US" altLang="ja-JP" sz="7300" dirty="0">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endParaRPr lang="en-US" altLang="ja-JP" sz="105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400" dirty="0">
                  <a:solidFill>
                    <a:schemeClr val="bg1"/>
                  </a:solidFill>
                  <a:latin typeface="HGP創英角ﾎﾟｯﾌﾟ体" panose="040B0A00000000000000" pitchFamily="50" charset="-128"/>
                  <a:ea typeface="HGP創英角ﾎﾟｯﾌﾟ体" panose="040B0A00000000000000" pitchFamily="50" charset="-128"/>
                </a:rPr>
                <a:t>～</a:t>
              </a:r>
              <a:r>
                <a:rPr lang="ja-JP" altLang="en-US" sz="5400" dirty="0">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戦前から戦後に至る歴史と近未来</a:t>
              </a:r>
              <a:r>
                <a:rPr lang="ja-JP" altLang="en-US" sz="5400" dirty="0">
                  <a:solidFill>
                    <a:schemeClr val="bg1"/>
                  </a:solidFill>
                  <a:latin typeface="HGP創英角ﾎﾟｯﾌﾟ体" panose="040B0A00000000000000" pitchFamily="50" charset="-128"/>
                  <a:ea typeface="HGP創英角ﾎﾟｯﾌﾟ体" panose="040B0A00000000000000" pitchFamily="50" charset="-128"/>
                </a:rPr>
                <a:t>～</a:t>
              </a:r>
              <a:endPar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297396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矢印コネクタ 23">
            <a:extLst>
              <a:ext uri="{FF2B5EF4-FFF2-40B4-BE49-F238E27FC236}">
                <a16:creationId xmlns:a16="http://schemas.microsoft.com/office/drawing/2014/main" id="{27AE7F72-C210-3EDE-4090-6BA60A8D5454}"/>
              </a:ext>
            </a:extLst>
          </p:cNvPr>
          <p:cNvCxnSpPr>
            <a:stCxn id="2" idx="2"/>
            <a:endCxn id="22" idx="0"/>
          </p:cNvCxnSpPr>
          <p:nvPr/>
        </p:nvCxnSpPr>
        <p:spPr>
          <a:xfrm flipH="1">
            <a:off x="6059487" y="1247139"/>
            <a:ext cx="1" cy="44360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日米合同軍事インテリジェンス活動（</a:t>
            </a:r>
            <a:r>
              <a:rPr kumimoji="1" lang="en-US" altLang="ja-JP" sz="2400" b="1" dirty="0">
                <a:latin typeface="BIZ UDPゴシック" panose="020B0400000000000000" pitchFamily="50" charset="-128"/>
                <a:ea typeface="BIZ UDPゴシック" panose="020B0400000000000000" pitchFamily="50" charset="-128"/>
              </a:rPr>
              <a:t>1961</a:t>
            </a:r>
            <a:r>
              <a:rPr kumimoji="1" lang="ja-JP" altLang="en-US" sz="2400" b="1" dirty="0">
                <a:latin typeface="BIZ UDPゴシック" panose="020B0400000000000000" pitchFamily="50" charset="-128"/>
                <a:ea typeface="BIZ UDPゴシック" panose="020B0400000000000000" pitchFamily="50" charset="-128"/>
              </a:rPr>
              <a:t>年）</a:t>
            </a:r>
          </a:p>
        </p:txBody>
      </p:sp>
      <p:sp>
        <p:nvSpPr>
          <p:cNvPr id="2" name="四角形: 角を丸くする 1">
            <a:extLst>
              <a:ext uri="{FF2B5EF4-FFF2-40B4-BE49-F238E27FC236}">
                <a16:creationId xmlns:a16="http://schemas.microsoft.com/office/drawing/2014/main" id="{8C40EA1A-97C0-1DBF-564A-97A33A10AC66}"/>
              </a:ext>
            </a:extLst>
          </p:cNvPr>
          <p:cNvSpPr/>
          <p:nvPr/>
        </p:nvSpPr>
        <p:spPr>
          <a:xfrm>
            <a:off x="5514234" y="779281"/>
            <a:ext cx="1090507" cy="46785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協定</a:t>
            </a:r>
          </a:p>
        </p:txBody>
      </p:sp>
      <p:sp>
        <p:nvSpPr>
          <p:cNvPr id="6" name="四角形: 角を丸くする 5">
            <a:extLst>
              <a:ext uri="{FF2B5EF4-FFF2-40B4-BE49-F238E27FC236}">
                <a16:creationId xmlns:a16="http://schemas.microsoft.com/office/drawing/2014/main" id="{2DDA2C69-4A6E-2F1D-031C-5DE7BA2DD8FD}"/>
              </a:ext>
            </a:extLst>
          </p:cNvPr>
          <p:cNvSpPr/>
          <p:nvPr/>
        </p:nvSpPr>
        <p:spPr>
          <a:xfrm>
            <a:off x="5275475" y="1754038"/>
            <a:ext cx="1568026" cy="467858"/>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統合本部</a:t>
            </a:r>
          </a:p>
        </p:txBody>
      </p:sp>
      <p:sp>
        <p:nvSpPr>
          <p:cNvPr id="14" name="四角形: 角を丸くする 13">
            <a:extLst>
              <a:ext uri="{FF2B5EF4-FFF2-40B4-BE49-F238E27FC236}">
                <a16:creationId xmlns:a16="http://schemas.microsoft.com/office/drawing/2014/main" id="{83639839-88C2-7521-DD7C-68DF7CCA40F4}"/>
              </a:ext>
            </a:extLst>
          </p:cNvPr>
          <p:cNvSpPr/>
          <p:nvPr/>
        </p:nvSpPr>
        <p:spPr>
          <a:xfrm>
            <a:off x="797373" y="765608"/>
            <a:ext cx="3376498" cy="511629"/>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陸上幕僚監部・第</a:t>
            </a:r>
            <a:r>
              <a:rPr lang="en-US" altLang="ja-JP" sz="2000" dirty="0">
                <a:latin typeface="BIZ UDPゴシック" panose="020B0400000000000000" pitchFamily="50" charset="-128"/>
                <a:ea typeface="BIZ UDPゴシック" panose="020B0400000000000000" pitchFamily="50" charset="-128"/>
              </a:rPr>
              <a:t>2</a:t>
            </a:r>
            <a:r>
              <a:rPr lang="ja-JP" altLang="en-US" sz="2000" dirty="0">
                <a:latin typeface="BIZ UDPゴシック" panose="020B0400000000000000" pitchFamily="50" charset="-128"/>
                <a:ea typeface="BIZ UDPゴシック" panose="020B0400000000000000" pitchFamily="50" charset="-128"/>
              </a:rPr>
              <a:t>部長</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5" name="四角形: 角を丸くする 14">
            <a:extLst>
              <a:ext uri="{FF2B5EF4-FFF2-40B4-BE49-F238E27FC236}">
                <a16:creationId xmlns:a16="http://schemas.microsoft.com/office/drawing/2014/main" id="{BBBA6011-4C6A-422C-81D5-1E253E86FD3F}"/>
              </a:ext>
            </a:extLst>
          </p:cNvPr>
          <p:cNvSpPr/>
          <p:nvPr/>
        </p:nvSpPr>
        <p:spPr>
          <a:xfrm>
            <a:off x="8341605" y="746587"/>
            <a:ext cx="3376498" cy="511629"/>
          </a:xfrm>
          <a:prstGeom prst="roundRect">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第</a:t>
            </a:r>
            <a:r>
              <a:rPr lang="en-US" altLang="ja-JP" sz="2000" dirty="0">
                <a:latin typeface="BIZ UDPゴシック" panose="020B0400000000000000" pitchFamily="50" charset="-128"/>
                <a:ea typeface="BIZ UDPゴシック" panose="020B0400000000000000" pitchFamily="50" charset="-128"/>
              </a:rPr>
              <a:t>500</a:t>
            </a:r>
            <a:r>
              <a:rPr lang="ja-JP" altLang="en-US" sz="2000" dirty="0">
                <a:latin typeface="BIZ UDPゴシック" panose="020B0400000000000000" pitchFamily="50" charset="-128"/>
                <a:ea typeface="BIZ UDPゴシック" panose="020B0400000000000000" pitchFamily="50" charset="-128"/>
              </a:rPr>
              <a:t>軍事情報グループ</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49F6B9AA-013C-7326-C64E-0E645CC5D9A7}"/>
              </a:ext>
            </a:extLst>
          </p:cNvPr>
          <p:cNvSpPr/>
          <p:nvPr/>
        </p:nvSpPr>
        <p:spPr>
          <a:xfrm>
            <a:off x="5158158" y="2572626"/>
            <a:ext cx="1802659" cy="467858"/>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統合作戦室</a:t>
            </a:r>
          </a:p>
        </p:txBody>
      </p:sp>
      <p:sp>
        <p:nvSpPr>
          <p:cNvPr id="19" name="四角形: 角を丸くする 18">
            <a:extLst>
              <a:ext uri="{FF2B5EF4-FFF2-40B4-BE49-F238E27FC236}">
                <a16:creationId xmlns:a16="http://schemas.microsoft.com/office/drawing/2014/main" id="{399E9AFD-DD2D-5B90-0136-C1E7F427ADAB}"/>
              </a:ext>
            </a:extLst>
          </p:cNvPr>
          <p:cNvSpPr/>
          <p:nvPr/>
        </p:nvSpPr>
        <p:spPr>
          <a:xfrm>
            <a:off x="5158158" y="3436471"/>
            <a:ext cx="1802659" cy="467858"/>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latin typeface="BIZ UDPゴシック" panose="020B0400000000000000" pitchFamily="50" charset="-128"/>
                <a:ea typeface="BIZ UDPゴシック" panose="020B0400000000000000" pitchFamily="50" charset="-128"/>
              </a:rPr>
              <a:t>1</a:t>
            </a:r>
            <a:r>
              <a:rPr kumimoji="1" lang="ja-JP" altLang="en-US" sz="2000" dirty="0">
                <a:latin typeface="BIZ UDPゴシック" panose="020B0400000000000000" pitchFamily="50" charset="-128"/>
                <a:ea typeface="BIZ UDPゴシック" panose="020B0400000000000000" pitchFamily="50" charset="-128"/>
              </a:rPr>
              <a:t>本の指令</a:t>
            </a:r>
          </a:p>
        </p:txBody>
      </p:sp>
      <p:sp>
        <p:nvSpPr>
          <p:cNvPr id="21" name="四角形: 角を丸くする 20">
            <a:extLst>
              <a:ext uri="{FF2B5EF4-FFF2-40B4-BE49-F238E27FC236}">
                <a16:creationId xmlns:a16="http://schemas.microsoft.com/office/drawing/2014/main" id="{ACD0497A-5C42-ECEC-E388-5BAD1942D36B}"/>
              </a:ext>
            </a:extLst>
          </p:cNvPr>
          <p:cNvSpPr/>
          <p:nvPr/>
        </p:nvSpPr>
        <p:spPr>
          <a:xfrm>
            <a:off x="4957603" y="4210539"/>
            <a:ext cx="2203768" cy="815289"/>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工作部</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工作部長（米国）</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工作部長（日本）</a:t>
            </a:r>
          </a:p>
        </p:txBody>
      </p:sp>
      <p:sp>
        <p:nvSpPr>
          <p:cNvPr id="22" name="四角形: 角を丸くする 21">
            <a:extLst>
              <a:ext uri="{FF2B5EF4-FFF2-40B4-BE49-F238E27FC236}">
                <a16:creationId xmlns:a16="http://schemas.microsoft.com/office/drawing/2014/main" id="{1EA2F35E-90CF-EA8B-39A1-F08519C2E82C}"/>
              </a:ext>
            </a:extLst>
          </p:cNvPr>
          <p:cNvSpPr/>
          <p:nvPr/>
        </p:nvSpPr>
        <p:spPr>
          <a:xfrm>
            <a:off x="5373819" y="5683147"/>
            <a:ext cx="1371336" cy="467858"/>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地域係</a:t>
            </a:r>
          </a:p>
        </p:txBody>
      </p:sp>
      <p:sp>
        <p:nvSpPr>
          <p:cNvPr id="25" name="正方形/長方形 24">
            <a:extLst>
              <a:ext uri="{FF2B5EF4-FFF2-40B4-BE49-F238E27FC236}">
                <a16:creationId xmlns:a16="http://schemas.microsoft.com/office/drawing/2014/main" id="{199FC332-B9D7-B3B2-CCF5-6695B958CDB7}"/>
              </a:ext>
            </a:extLst>
          </p:cNvPr>
          <p:cNvSpPr/>
          <p:nvPr/>
        </p:nvSpPr>
        <p:spPr>
          <a:xfrm>
            <a:off x="1307875" y="4409085"/>
            <a:ext cx="2092959" cy="162186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工作支援係</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１．庶務・会計</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２．技術</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３．源統制</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４．工作資料</a:t>
            </a:r>
          </a:p>
        </p:txBody>
      </p:sp>
      <p:sp>
        <p:nvSpPr>
          <p:cNvPr id="26" name="正方形/長方形 25">
            <a:extLst>
              <a:ext uri="{FF2B5EF4-FFF2-40B4-BE49-F238E27FC236}">
                <a16:creationId xmlns:a16="http://schemas.microsoft.com/office/drawing/2014/main" id="{39CDD5CC-CB7F-174B-742D-E1E0B38C0E3A}"/>
              </a:ext>
            </a:extLst>
          </p:cNvPr>
          <p:cNvSpPr/>
          <p:nvPr/>
        </p:nvSpPr>
        <p:spPr>
          <a:xfrm>
            <a:off x="8341605" y="3680440"/>
            <a:ext cx="3565915" cy="22747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atin typeface="BIZ UDPゴシック" panose="020B0400000000000000" pitchFamily="50" charset="-128"/>
                <a:ea typeface="BIZ UDPゴシック" panose="020B0400000000000000" pitchFamily="50" charset="-128"/>
              </a:rPr>
              <a:t>エージェントハンドラーチーム</a:t>
            </a:r>
            <a:endParaRPr kumimoji="1" lang="en-US" altLang="ja-JP" sz="2000" b="1"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各チームに米</a:t>
            </a:r>
            <a:r>
              <a:rPr lang="en-US" altLang="ja-JP" dirty="0">
                <a:latin typeface="BIZ UDPゴシック" panose="020B0400000000000000" pitchFamily="50" charset="-128"/>
                <a:ea typeface="BIZ UDPゴシック" panose="020B0400000000000000" pitchFamily="50" charset="-128"/>
              </a:rPr>
              <a:t>×2</a:t>
            </a:r>
            <a:r>
              <a:rPr lang="ja-JP" altLang="en-US" dirty="0">
                <a:latin typeface="BIZ UDPゴシック" panose="020B0400000000000000" pitchFamily="50" charset="-128"/>
                <a:ea typeface="BIZ UDPゴシック" panose="020B0400000000000000" pitchFamily="50" charset="-128"/>
              </a:rPr>
              <a:t>、日本</a:t>
            </a:r>
            <a:r>
              <a:rPr lang="en-US" altLang="ja-JP" dirty="0">
                <a:latin typeface="BIZ UDPゴシック" panose="020B0400000000000000" pitchFamily="50" charset="-128"/>
                <a:ea typeface="BIZ UDPゴシック" panose="020B0400000000000000" pitchFamily="50" charset="-128"/>
              </a:rPr>
              <a:t>×2</a:t>
            </a:r>
          </a:p>
          <a:p>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第１チーム：ソ連・外蒙古</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第</a:t>
            </a:r>
            <a:r>
              <a:rPr kumimoji="1" lang="en-US" altLang="ja-JP" dirty="0">
                <a:latin typeface="BIZ UDPゴシック" panose="020B0400000000000000" pitchFamily="50" charset="-128"/>
                <a:ea typeface="BIZ UDPゴシック" panose="020B0400000000000000" pitchFamily="50" charset="-128"/>
              </a:rPr>
              <a:t>2</a:t>
            </a:r>
            <a:r>
              <a:rPr kumimoji="1" lang="ja-JP" altLang="en-US" dirty="0">
                <a:latin typeface="BIZ UDPゴシック" panose="020B0400000000000000" pitchFamily="50" charset="-128"/>
                <a:ea typeface="BIZ UDPゴシック" panose="020B0400000000000000" pitchFamily="50" charset="-128"/>
              </a:rPr>
              <a:t>チーム：中共</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第</a:t>
            </a:r>
            <a:r>
              <a:rPr lang="en-US" altLang="ja-JP" dirty="0">
                <a:latin typeface="BIZ UDPゴシック" panose="020B0400000000000000" pitchFamily="50" charset="-128"/>
                <a:ea typeface="BIZ UDPゴシック" panose="020B0400000000000000" pitchFamily="50" charset="-128"/>
              </a:rPr>
              <a:t>3</a:t>
            </a:r>
            <a:r>
              <a:rPr lang="ja-JP" altLang="en-US" dirty="0">
                <a:latin typeface="BIZ UDPゴシック" panose="020B0400000000000000" pitchFamily="50" charset="-128"/>
                <a:ea typeface="BIZ UDPゴシック" panose="020B0400000000000000" pitchFamily="50" charset="-128"/>
              </a:rPr>
              <a:t>チーム：北朝鮮</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第</a:t>
            </a:r>
            <a:r>
              <a:rPr kumimoji="1" lang="en-US" altLang="ja-JP" dirty="0">
                <a:latin typeface="BIZ UDPゴシック" panose="020B0400000000000000" pitchFamily="50" charset="-128"/>
                <a:ea typeface="BIZ UDPゴシック" panose="020B0400000000000000" pitchFamily="50" charset="-128"/>
              </a:rPr>
              <a:t>4</a:t>
            </a:r>
            <a:r>
              <a:rPr kumimoji="1" lang="ja-JP" altLang="en-US" dirty="0">
                <a:latin typeface="BIZ UDPゴシック" panose="020B0400000000000000" pitchFamily="50" charset="-128"/>
                <a:ea typeface="BIZ UDPゴシック" panose="020B0400000000000000" pitchFamily="50" charset="-128"/>
              </a:rPr>
              <a:t>チーム：北ベトナム、その他</a:t>
            </a:r>
          </a:p>
        </p:txBody>
      </p:sp>
      <p:cxnSp>
        <p:nvCxnSpPr>
          <p:cNvPr id="28" name="直線コネクタ 27">
            <a:extLst>
              <a:ext uri="{FF2B5EF4-FFF2-40B4-BE49-F238E27FC236}">
                <a16:creationId xmlns:a16="http://schemas.microsoft.com/office/drawing/2014/main" id="{80AB568A-77EB-7DA2-2F79-1E0215FDF521}"/>
              </a:ext>
            </a:extLst>
          </p:cNvPr>
          <p:cNvCxnSpPr>
            <a:cxnSpLocks/>
          </p:cNvCxnSpPr>
          <p:nvPr/>
        </p:nvCxnSpPr>
        <p:spPr>
          <a:xfrm>
            <a:off x="3400834" y="5260657"/>
            <a:ext cx="4940771" cy="0"/>
          </a:xfrm>
          <a:prstGeom prst="line">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四角形: 角を丸くする 33">
            <a:extLst>
              <a:ext uri="{FF2B5EF4-FFF2-40B4-BE49-F238E27FC236}">
                <a16:creationId xmlns:a16="http://schemas.microsoft.com/office/drawing/2014/main" id="{1CFBC451-E8F1-704A-45DA-59EE511032F0}"/>
              </a:ext>
            </a:extLst>
          </p:cNvPr>
          <p:cNvSpPr/>
          <p:nvPr/>
        </p:nvSpPr>
        <p:spPr>
          <a:xfrm>
            <a:off x="1272783" y="2550740"/>
            <a:ext cx="2407479" cy="511629"/>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先任代表者（１名）</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35" name="四角形: 角を丸くする 34">
            <a:extLst>
              <a:ext uri="{FF2B5EF4-FFF2-40B4-BE49-F238E27FC236}">
                <a16:creationId xmlns:a16="http://schemas.microsoft.com/office/drawing/2014/main" id="{F65C00A9-D899-E5AD-2691-1841C2D0EAFE}"/>
              </a:ext>
            </a:extLst>
          </p:cNvPr>
          <p:cNvSpPr/>
          <p:nvPr/>
        </p:nvSpPr>
        <p:spPr>
          <a:xfrm>
            <a:off x="8827374" y="2572626"/>
            <a:ext cx="2407479" cy="511629"/>
          </a:xfrm>
          <a:prstGeom prst="roundRect">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先任代表者（１名）</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37" name="直線コネクタ 36">
            <a:extLst>
              <a:ext uri="{FF2B5EF4-FFF2-40B4-BE49-F238E27FC236}">
                <a16:creationId xmlns:a16="http://schemas.microsoft.com/office/drawing/2014/main" id="{88D84756-CA61-E2CE-A44D-96A5307B3A9D}"/>
              </a:ext>
            </a:extLst>
          </p:cNvPr>
          <p:cNvCxnSpPr>
            <a:cxnSpLocks/>
            <a:endCxn id="6" idx="1"/>
          </p:cNvCxnSpPr>
          <p:nvPr/>
        </p:nvCxnSpPr>
        <p:spPr>
          <a:xfrm flipV="1">
            <a:off x="3686842" y="1987967"/>
            <a:ext cx="1588633" cy="6299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E87D2D1-C967-149C-ABFE-0247177016AF}"/>
              </a:ext>
            </a:extLst>
          </p:cNvPr>
          <p:cNvCxnSpPr>
            <a:cxnSpLocks/>
            <a:stCxn id="6" idx="3"/>
          </p:cNvCxnSpPr>
          <p:nvPr/>
        </p:nvCxnSpPr>
        <p:spPr>
          <a:xfrm>
            <a:off x="6843501" y="1987967"/>
            <a:ext cx="1995699" cy="6197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4B213BF-1A81-DE01-88F0-47EA0AF64F60}"/>
              </a:ext>
            </a:extLst>
          </p:cNvPr>
          <p:cNvCxnSpPr>
            <a:stCxn id="14" idx="2"/>
            <a:endCxn id="34" idx="0"/>
          </p:cNvCxnSpPr>
          <p:nvPr/>
        </p:nvCxnSpPr>
        <p:spPr>
          <a:xfrm flipH="1">
            <a:off x="2476523" y="1277237"/>
            <a:ext cx="9099" cy="12735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BD60DE4-6760-14DD-4FDA-6FB21808548F}"/>
              </a:ext>
            </a:extLst>
          </p:cNvPr>
          <p:cNvCxnSpPr>
            <a:stCxn id="15" idx="2"/>
            <a:endCxn id="35" idx="0"/>
          </p:cNvCxnSpPr>
          <p:nvPr/>
        </p:nvCxnSpPr>
        <p:spPr>
          <a:xfrm>
            <a:off x="10029854" y="1258216"/>
            <a:ext cx="1260" cy="13144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749AA2BA-CC11-4FAD-3EE1-C2A14A53FFD4}"/>
              </a:ext>
            </a:extLst>
          </p:cNvPr>
          <p:cNvSpPr txBox="1"/>
          <p:nvPr/>
        </p:nvSpPr>
        <p:spPr>
          <a:xfrm>
            <a:off x="10525760" y="1279558"/>
            <a:ext cx="1381760"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キャンプ座間</a:t>
            </a:r>
          </a:p>
        </p:txBody>
      </p:sp>
      <p:sp>
        <p:nvSpPr>
          <p:cNvPr id="53" name="テキスト ボックス 52">
            <a:extLst>
              <a:ext uri="{FF2B5EF4-FFF2-40B4-BE49-F238E27FC236}">
                <a16:creationId xmlns:a16="http://schemas.microsoft.com/office/drawing/2014/main" id="{9E2DD7D1-B1E4-F284-3FD5-FEEC70F9F44B}"/>
              </a:ext>
            </a:extLst>
          </p:cNvPr>
          <p:cNvSpPr txBox="1"/>
          <p:nvPr/>
        </p:nvSpPr>
        <p:spPr>
          <a:xfrm>
            <a:off x="3237413" y="6336287"/>
            <a:ext cx="5658618"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平城弘通 </a:t>
            </a:r>
            <a:r>
              <a:rPr kumimoji="1" lang="en-US" altLang="ja-JP" sz="1100" dirty="0">
                <a:latin typeface="BIZ UDPゴシック" panose="020B0400000000000000" pitchFamily="50" charset="-128"/>
                <a:ea typeface="BIZ UDPゴシック" panose="020B0400000000000000" pitchFamily="50" charset="-128"/>
              </a:rPr>
              <a:t>『</a:t>
            </a:r>
            <a:r>
              <a:rPr kumimoji="1" lang="ja-JP" altLang="en-US" sz="1100" dirty="0">
                <a:latin typeface="BIZ UDPゴシック" panose="020B0400000000000000" pitchFamily="50" charset="-128"/>
                <a:ea typeface="BIZ UDPゴシック" panose="020B0400000000000000" pitchFamily="50" charset="-128"/>
              </a:rPr>
              <a:t>日米秘密情報機関</a:t>
            </a:r>
            <a:r>
              <a:rPr kumimoji="1" lang="en-US" altLang="ja-JP" sz="1100" dirty="0">
                <a:latin typeface="BIZ UDPゴシック" panose="020B0400000000000000" pitchFamily="50" charset="-128"/>
                <a:ea typeface="BIZ UDPゴシック" panose="020B0400000000000000" pitchFamily="50" charset="-128"/>
              </a:rPr>
              <a:t>』</a:t>
            </a:r>
            <a:r>
              <a:rPr kumimoji="1" lang="ja-JP" altLang="en-US" sz="1100" dirty="0">
                <a:latin typeface="BIZ UDPゴシック" panose="020B0400000000000000" pitchFamily="50" charset="-128"/>
                <a:ea typeface="BIZ UDPゴシック" panose="020B0400000000000000" pitchFamily="50" charset="-128"/>
              </a:rPr>
              <a:t>　影の軍隊 ムサシ機関長の告白</a:t>
            </a:r>
            <a:r>
              <a:rPr kumimoji="1" lang="en-US" altLang="ja-JP" sz="1100" dirty="0">
                <a:latin typeface="BIZ UDPゴシック" panose="020B0400000000000000" pitchFamily="50" charset="-128"/>
                <a:ea typeface="BIZ UDPゴシック" panose="020B0400000000000000" pitchFamily="50" charset="-128"/>
              </a:rPr>
              <a:t>』</a:t>
            </a:r>
            <a:r>
              <a:rPr kumimoji="1" lang="ja-JP" altLang="en-US" sz="1100" dirty="0">
                <a:latin typeface="BIZ UDPゴシック" panose="020B0400000000000000" pitchFamily="50" charset="-128"/>
                <a:ea typeface="BIZ UDPゴシック" panose="020B0400000000000000" pitchFamily="50" charset="-128"/>
              </a:rPr>
              <a:t>　講談社、</a:t>
            </a:r>
            <a:r>
              <a:rPr kumimoji="1" lang="en-US" altLang="ja-JP" sz="1100" dirty="0">
                <a:latin typeface="BIZ UDPゴシック" panose="020B0400000000000000" pitchFamily="50" charset="-128"/>
                <a:ea typeface="BIZ UDPゴシック" panose="020B0400000000000000" pitchFamily="50" charset="-128"/>
              </a:rPr>
              <a:t>2010</a:t>
            </a:r>
            <a:r>
              <a:rPr kumimoji="1" lang="ja-JP" altLang="en-US" sz="1100" dirty="0">
                <a:latin typeface="BIZ UDPゴシック" panose="020B0400000000000000" pitchFamily="50" charset="-128"/>
                <a:ea typeface="BIZ UDPゴシック" panose="020B0400000000000000" pitchFamily="50" charset="-128"/>
              </a:rPr>
              <a:t>年</a:t>
            </a:r>
          </a:p>
        </p:txBody>
      </p:sp>
      <p:cxnSp>
        <p:nvCxnSpPr>
          <p:cNvPr id="57" name="直線矢印コネクタ 56">
            <a:extLst>
              <a:ext uri="{FF2B5EF4-FFF2-40B4-BE49-F238E27FC236}">
                <a16:creationId xmlns:a16="http://schemas.microsoft.com/office/drawing/2014/main" id="{1C2CC364-A2DB-AF58-D808-D00A8C433D66}"/>
              </a:ext>
            </a:extLst>
          </p:cNvPr>
          <p:cNvCxnSpPr>
            <a:cxnSpLocks/>
            <a:stCxn id="14" idx="3"/>
            <a:endCxn id="2" idx="1"/>
          </p:cNvCxnSpPr>
          <p:nvPr/>
        </p:nvCxnSpPr>
        <p:spPr>
          <a:xfrm flipV="1">
            <a:off x="4173871" y="1013210"/>
            <a:ext cx="1340363" cy="82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5929F17-8C2C-B8A5-7E87-059657F570E3}"/>
              </a:ext>
            </a:extLst>
          </p:cNvPr>
          <p:cNvCxnSpPr>
            <a:cxnSpLocks/>
            <a:stCxn id="15" idx="1"/>
            <a:endCxn id="2" idx="3"/>
          </p:cNvCxnSpPr>
          <p:nvPr/>
        </p:nvCxnSpPr>
        <p:spPr>
          <a:xfrm flipH="1">
            <a:off x="6604741" y="1002402"/>
            <a:ext cx="1736864" cy="108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888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grpSp>
        <p:nvGrpSpPr>
          <p:cNvPr id="7" name="グループ化 6">
            <a:extLst>
              <a:ext uri="{FF2B5EF4-FFF2-40B4-BE49-F238E27FC236}">
                <a16:creationId xmlns:a16="http://schemas.microsoft.com/office/drawing/2014/main" id="{7BC8488D-3AC6-43AA-B166-0A319F579BEC}"/>
              </a:ext>
            </a:extLst>
          </p:cNvPr>
          <p:cNvGrpSpPr/>
          <p:nvPr/>
        </p:nvGrpSpPr>
        <p:grpSpPr>
          <a:xfrm>
            <a:off x="3505525" y="1378326"/>
            <a:ext cx="1833854" cy="2623603"/>
            <a:chOff x="3645484" y="2031469"/>
            <a:chExt cx="1833854" cy="2623603"/>
          </a:xfrm>
        </p:grpSpPr>
        <p:pic>
          <p:nvPicPr>
            <p:cNvPr id="1028" name="Picture 4" descr="朴正煕 - Wikipedia">
              <a:extLst>
                <a:ext uri="{FF2B5EF4-FFF2-40B4-BE49-F238E27FC236}">
                  <a16:creationId xmlns:a16="http://schemas.microsoft.com/office/drawing/2014/main" id="{A276419A-522D-424A-BEA5-197F0E870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738" y="2339246"/>
              <a:ext cx="1373349" cy="189217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1206EDC7-CAC7-4FDC-B074-9901E17E4F16}"/>
                </a:ext>
              </a:extLst>
            </p:cNvPr>
            <p:cNvSpPr txBox="1"/>
            <p:nvPr/>
          </p:nvSpPr>
          <p:spPr>
            <a:xfrm>
              <a:off x="4094715"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朴正煕</a:t>
              </a:r>
            </a:p>
          </p:txBody>
        </p:sp>
        <p:sp>
          <p:nvSpPr>
            <p:cNvPr id="35" name="テキスト ボックス 34">
              <a:extLst>
                <a:ext uri="{FF2B5EF4-FFF2-40B4-BE49-F238E27FC236}">
                  <a16:creationId xmlns:a16="http://schemas.microsoft.com/office/drawing/2014/main" id="{329E63DE-F07E-424E-B892-5BDF0E3F01F8}"/>
                </a:ext>
              </a:extLst>
            </p:cNvPr>
            <p:cNvSpPr txBox="1"/>
            <p:nvPr/>
          </p:nvSpPr>
          <p:spPr>
            <a:xfrm>
              <a:off x="3645484" y="4193407"/>
              <a:ext cx="1833854"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満洲国陸軍軍学校卒業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満洲国軍陸軍少尉</a:t>
              </a:r>
            </a:p>
          </p:txBody>
        </p:sp>
      </p:grpSp>
      <p:grpSp>
        <p:nvGrpSpPr>
          <p:cNvPr id="9" name="グループ化 8">
            <a:extLst>
              <a:ext uri="{FF2B5EF4-FFF2-40B4-BE49-F238E27FC236}">
                <a16:creationId xmlns:a16="http://schemas.microsoft.com/office/drawing/2014/main" id="{F23D5D6F-6840-4B62-8420-521ED9417009}"/>
              </a:ext>
            </a:extLst>
          </p:cNvPr>
          <p:cNvGrpSpPr/>
          <p:nvPr/>
        </p:nvGrpSpPr>
        <p:grpSpPr>
          <a:xfrm>
            <a:off x="1650270" y="1378326"/>
            <a:ext cx="2038852" cy="2623603"/>
            <a:chOff x="1836884" y="2031469"/>
            <a:chExt cx="2038852" cy="2623603"/>
          </a:xfrm>
        </p:grpSpPr>
        <p:pic>
          <p:nvPicPr>
            <p:cNvPr id="1026" name="Picture 2" descr="蔣介石 - Wikipedia">
              <a:extLst>
                <a:ext uri="{FF2B5EF4-FFF2-40B4-BE49-F238E27FC236}">
                  <a16:creationId xmlns:a16="http://schemas.microsoft.com/office/drawing/2014/main" id="{684E65B5-9F57-4419-94C0-0DC442728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675" y="2339246"/>
              <a:ext cx="1351550" cy="1892170"/>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9AA44017-5257-4C9E-B12C-F4C7065AD08C}"/>
                </a:ext>
              </a:extLst>
            </p:cNvPr>
            <p:cNvSpPr txBox="1"/>
            <p:nvPr/>
          </p:nvSpPr>
          <p:spPr>
            <a:xfrm>
              <a:off x="2388753" y="2031469"/>
              <a:ext cx="935393"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蒋介石</a:t>
              </a:r>
            </a:p>
          </p:txBody>
        </p:sp>
        <p:sp>
          <p:nvSpPr>
            <p:cNvPr id="36" name="テキスト ボックス 35">
              <a:extLst>
                <a:ext uri="{FF2B5EF4-FFF2-40B4-BE49-F238E27FC236}">
                  <a16:creationId xmlns:a16="http://schemas.microsoft.com/office/drawing/2014/main" id="{D08E6092-E683-433C-A1F0-65496A941434}"/>
                </a:ext>
              </a:extLst>
            </p:cNvPr>
            <p:cNvSpPr txBox="1"/>
            <p:nvPr/>
          </p:nvSpPr>
          <p:spPr>
            <a:xfrm>
              <a:off x="1836884" y="4193407"/>
              <a:ext cx="2038852"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保定陸軍軍学校卒業</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日本陸軍・第</a:t>
              </a:r>
              <a:r>
                <a:rPr lang="en-US" altLang="ja-JP" sz="1200" dirty="0">
                  <a:latin typeface="BIZ UDPゴシック" panose="020B0400000000000000" pitchFamily="50" charset="-128"/>
                  <a:ea typeface="BIZ UDPゴシック" panose="020B0400000000000000" pitchFamily="50" charset="-128"/>
                </a:rPr>
                <a:t>13</a:t>
              </a:r>
              <a:r>
                <a:rPr lang="ja-JP" altLang="en-US" sz="1200" dirty="0">
                  <a:latin typeface="BIZ UDPゴシック" panose="020B0400000000000000" pitchFamily="50" charset="-128"/>
                  <a:ea typeface="BIZ UDPゴシック" panose="020B0400000000000000" pitchFamily="50" charset="-128"/>
                </a:rPr>
                <a:t>師団に留学</a:t>
              </a:r>
              <a:endParaRPr lang="en-US" altLang="ja-JP" sz="1200" dirty="0">
                <a:latin typeface="BIZ UDPゴシック" panose="020B0400000000000000" pitchFamily="50" charset="-128"/>
                <a:ea typeface="BIZ UDPゴシック" panose="020B0400000000000000" pitchFamily="50" charset="-128"/>
              </a:endParaRPr>
            </a:p>
          </p:txBody>
        </p:sp>
      </p:grpSp>
      <p:grpSp>
        <p:nvGrpSpPr>
          <p:cNvPr id="4" name="グループ化 3">
            <a:extLst>
              <a:ext uri="{FF2B5EF4-FFF2-40B4-BE49-F238E27FC236}">
                <a16:creationId xmlns:a16="http://schemas.microsoft.com/office/drawing/2014/main" id="{CE348EE1-2668-46E2-B5BD-25693FF3BCEB}"/>
              </a:ext>
            </a:extLst>
          </p:cNvPr>
          <p:cNvGrpSpPr/>
          <p:nvPr/>
        </p:nvGrpSpPr>
        <p:grpSpPr>
          <a:xfrm>
            <a:off x="8653251" y="1390733"/>
            <a:ext cx="1373349" cy="2183496"/>
            <a:chOff x="5569566" y="2031469"/>
            <a:chExt cx="1373349" cy="2183496"/>
          </a:xfrm>
        </p:grpSpPr>
        <p:pic>
          <p:nvPicPr>
            <p:cNvPr id="2054" name="Picture 6" descr="児玉誉士夫の要請で上海で興行会社起業 淡谷のり子ら招聘｜日刊ゲンダイDIGITAL">
              <a:extLst>
                <a:ext uri="{FF2B5EF4-FFF2-40B4-BE49-F238E27FC236}">
                  <a16:creationId xmlns:a16="http://schemas.microsoft.com/office/drawing/2014/main" id="{B3761FF5-B4B9-42E0-8AFE-D16A92156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383" y="2322795"/>
              <a:ext cx="1270908" cy="189217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DA889B2-FEC0-4738-821B-F56386E9BBCA}"/>
                </a:ext>
              </a:extLst>
            </p:cNvPr>
            <p:cNvSpPr txBox="1"/>
            <p:nvPr/>
          </p:nvSpPr>
          <p:spPr>
            <a:xfrm>
              <a:off x="5569566"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児玉誉士夫</a:t>
              </a:r>
            </a:p>
          </p:txBody>
        </p:sp>
      </p:grpSp>
      <p:grpSp>
        <p:nvGrpSpPr>
          <p:cNvPr id="5" name="グループ化 4">
            <a:extLst>
              <a:ext uri="{FF2B5EF4-FFF2-40B4-BE49-F238E27FC236}">
                <a16:creationId xmlns:a16="http://schemas.microsoft.com/office/drawing/2014/main" id="{107CA358-A502-42CD-B7CB-06D155194BBC}"/>
              </a:ext>
            </a:extLst>
          </p:cNvPr>
          <p:cNvGrpSpPr/>
          <p:nvPr/>
        </p:nvGrpSpPr>
        <p:grpSpPr>
          <a:xfrm>
            <a:off x="7115033" y="1374282"/>
            <a:ext cx="1461176" cy="2199947"/>
            <a:chOff x="7202620" y="2031469"/>
            <a:chExt cx="1461176" cy="2199947"/>
          </a:xfrm>
        </p:grpSpPr>
        <p:pic>
          <p:nvPicPr>
            <p:cNvPr id="2050" name="Picture 2" descr="笹川良一 - Wikipedia">
              <a:extLst>
                <a:ext uri="{FF2B5EF4-FFF2-40B4-BE49-F238E27FC236}">
                  <a16:creationId xmlns:a16="http://schemas.microsoft.com/office/drawing/2014/main" id="{4CAECD1C-473F-4E26-BE7D-DF78915E1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620" y="2339246"/>
              <a:ext cx="1461176" cy="189217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778441EE-286B-4F9D-9658-2D53BE3B374F}"/>
                </a:ext>
              </a:extLst>
            </p:cNvPr>
            <p:cNvSpPr txBox="1"/>
            <p:nvPr/>
          </p:nvSpPr>
          <p:spPr>
            <a:xfrm>
              <a:off x="7267224" y="2031469"/>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笹川良一</a:t>
              </a:r>
            </a:p>
          </p:txBody>
        </p:sp>
      </p:grpSp>
      <p:grpSp>
        <p:nvGrpSpPr>
          <p:cNvPr id="6" name="グループ化 5">
            <a:extLst>
              <a:ext uri="{FF2B5EF4-FFF2-40B4-BE49-F238E27FC236}">
                <a16:creationId xmlns:a16="http://schemas.microsoft.com/office/drawing/2014/main" id="{EFE6FA30-E252-4AF3-A766-9B05724F1FD1}"/>
              </a:ext>
            </a:extLst>
          </p:cNvPr>
          <p:cNvGrpSpPr/>
          <p:nvPr/>
        </p:nvGrpSpPr>
        <p:grpSpPr>
          <a:xfrm>
            <a:off x="5339379" y="1387262"/>
            <a:ext cx="1573438" cy="2186967"/>
            <a:chOff x="8923501" y="2040405"/>
            <a:chExt cx="1573438" cy="2186967"/>
          </a:xfrm>
        </p:grpSpPr>
        <p:pic>
          <p:nvPicPr>
            <p:cNvPr id="2056" name="Picture 8" descr="統一教会創始者・文鮮明師が聖和 | 世界平和統一家庭連合 NEWS ARCHIVES 世界平和統一家庭連合 NEWS ARCHIVES">
              <a:extLst>
                <a:ext uri="{FF2B5EF4-FFF2-40B4-BE49-F238E27FC236}">
                  <a16:creationId xmlns:a16="http://schemas.microsoft.com/office/drawing/2014/main" id="{16EBA7AC-3F32-4419-A104-B7F91212D1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501" y="2339246"/>
              <a:ext cx="1573438" cy="18881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8115FBD8-DD06-49C1-967A-996559CBE4BB}"/>
                </a:ext>
              </a:extLst>
            </p:cNvPr>
            <p:cNvSpPr txBox="1"/>
            <p:nvPr/>
          </p:nvSpPr>
          <p:spPr>
            <a:xfrm>
              <a:off x="9023545" y="2040405"/>
              <a:ext cx="137334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文鮮明</a:t>
              </a:r>
            </a:p>
          </p:txBody>
        </p:sp>
      </p:grpSp>
      <p:sp>
        <p:nvSpPr>
          <p:cNvPr id="23" name="テキスト ボックス 22">
            <a:extLst>
              <a:ext uri="{FF2B5EF4-FFF2-40B4-BE49-F238E27FC236}">
                <a16:creationId xmlns:a16="http://schemas.microsoft.com/office/drawing/2014/main" id="{436F0246-4381-42B7-A814-9358816031FA}"/>
              </a:ext>
            </a:extLst>
          </p:cNvPr>
          <p:cNvSpPr txBox="1"/>
          <p:nvPr/>
        </p:nvSpPr>
        <p:spPr>
          <a:xfrm>
            <a:off x="5339238" y="3548403"/>
            <a:ext cx="158091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世界基督教</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統一神霊協会</a:t>
            </a:r>
            <a:endParaRPr lang="en-US" altLang="ja-JP" sz="1200"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2B212CED-FC03-43C3-8627-579C8439044F}"/>
              </a:ext>
            </a:extLst>
          </p:cNvPr>
          <p:cNvSpPr txBox="1"/>
          <p:nvPr/>
        </p:nvSpPr>
        <p:spPr>
          <a:xfrm>
            <a:off x="7122370" y="3530933"/>
            <a:ext cx="146117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国粋大衆党総裁</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極東裁判＠</a:t>
            </a:r>
            <a:r>
              <a:rPr lang="en-US" altLang="ja-JP" sz="1200" dirty="0">
                <a:latin typeface="BIZ UDPゴシック" panose="020B0400000000000000" pitchFamily="50" charset="-128"/>
                <a:ea typeface="BIZ UDPゴシック" panose="020B0400000000000000" pitchFamily="50" charset="-128"/>
              </a:rPr>
              <a:t>A</a:t>
            </a:r>
            <a:r>
              <a:rPr lang="ja-JP" altLang="en-US" sz="1200" dirty="0">
                <a:latin typeface="BIZ UDPゴシック" panose="020B0400000000000000" pitchFamily="50" charset="-128"/>
                <a:ea typeface="BIZ UDPゴシック" panose="020B0400000000000000" pitchFamily="50" charset="-128"/>
              </a:rPr>
              <a:t>級</a:t>
            </a:r>
            <a:endParaRPr lang="en-US" altLang="ja-JP" sz="12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47D8F7F9-3461-4A75-B5D5-FD92FB2BFAD8}"/>
              </a:ext>
            </a:extLst>
          </p:cNvPr>
          <p:cNvSpPr txBox="1"/>
          <p:nvPr/>
        </p:nvSpPr>
        <p:spPr>
          <a:xfrm>
            <a:off x="8624642" y="3546236"/>
            <a:ext cx="1573438"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海軍児玉機関＠上海</a:t>
            </a:r>
            <a:endParaRPr lang="en-US" altLang="ja-JP" sz="1200" dirty="0">
              <a:latin typeface="BIZ UDPゴシック" panose="020B0400000000000000" pitchFamily="50" charset="-128"/>
              <a:ea typeface="BIZ UDPゴシック" panose="020B0400000000000000" pitchFamily="50" charset="-128"/>
            </a:endParaRPr>
          </a:p>
        </p:txBody>
      </p:sp>
      <p:pic>
        <p:nvPicPr>
          <p:cNvPr id="2058" name="Picture 10" descr="岸信介の孫の安倍さん、それがどうした？ – with ENERGY（ウィズエネ）">
            <a:extLst>
              <a:ext uri="{FF2B5EF4-FFF2-40B4-BE49-F238E27FC236}">
                <a16:creationId xmlns:a16="http://schemas.microsoft.com/office/drawing/2014/main" id="{103E2E09-6A36-4D1F-A04C-CDC90F685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3625" y="4527717"/>
            <a:ext cx="1262074" cy="1843479"/>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D590033-6123-462B-B878-5F0C06ED98CD}"/>
              </a:ext>
            </a:extLst>
          </p:cNvPr>
          <p:cNvSpPr/>
          <p:nvPr/>
        </p:nvSpPr>
        <p:spPr>
          <a:xfrm>
            <a:off x="3610947" y="1387262"/>
            <a:ext cx="6586992" cy="2614667"/>
          </a:xfrm>
          <a:prstGeom prst="roundRect">
            <a:avLst>
              <a:gd name="adj" fmla="val 7576"/>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F75081C-9606-4D25-8B72-62C58A7C9A25}"/>
              </a:ext>
            </a:extLst>
          </p:cNvPr>
          <p:cNvSpPr txBox="1"/>
          <p:nvPr/>
        </p:nvSpPr>
        <p:spPr>
          <a:xfrm>
            <a:off x="6022689" y="1092332"/>
            <a:ext cx="126207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勝共連合</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0" name="四角形: 角を丸くする 29">
            <a:extLst>
              <a:ext uri="{FF2B5EF4-FFF2-40B4-BE49-F238E27FC236}">
                <a16:creationId xmlns:a16="http://schemas.microsoft.com/office/drawing/2014/main" id="{C86578AC-48FA-44CD-A07A-6BC96DDA48C7}"/>
              </a:ext>
            </a:extLst>
          </p:cNvPr>
          <p:cNvSpPr/>
          <p:nvPr/>
        </p:nvSpPr>
        <p:spPr>
          <a:xfrm>
            <a:off x="1650269" y="1076399"/>
            <a:ext cx="8697379" cy="3019740"/>
          </a:xfrm>
          <a:prstGeom prst="roundRect">
            <a:avLst>
              <a:gd name="adj" fmla="val 7576"/>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52B87B10-CB7A-49AE-AE68-77A3A6B50A95}"/>
              </a:ext>
            </a:extLst>
          </p:cNvPr>
          <p:cNvSpPr txBox="1"/>
          <p:nvPr/>
        </p:nvSpPr>
        <p:spPr>
          <a:xfrm>
            <a:off x="2631230" y="755583"/>
            <a:ext cx="6941554"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世界反共連合＠</a:t>
            </a:r>
            <a:r>
              <a:rPr lang="en-US" altLang="ja-JP" sz="1600" dirty="0">
                <a:latin typeface="BIZ UDPゴシック" panose="020B0400000000000000" pitchFamily="50" charset="-128"/>
                <a:ea typeface="BIZ UDPゴシック" panose="020B0400000000000000" pitchFamily="50" charset="-128"/>
              </a:rPr>
              <a:t>1966</a:t>
            </a:r>
            <a:r>
              <a:rPr lang="ja-JP" altLang="en-US" sz="1600" dirty="0">
                <a:latin typeface="BIZ UDPゴシック" panose="020B0400000000000000" pitchFamily="50" charset="-128"/>
                <a:ea typeface="BIZ UDPゴシック" panose="020B0400000000000000" pitchFamily="50" charset="-128"/>
              </a:rPr>
              <a:t>年韓国にて創設／アジア反共連合（</a:t>
            </a:r>
            <a:r>
              <a:rPr lang="en-US" altLang="ja-JP" sz="1600" dirty="0">
                <a:latin typeface="BIZ UDPゴシック" panose="020B0400000000000000" pitchFamily="50" charset="-128"/>
                <a:ea typeface="BIZ UDPゴシック" panose="020B0400000000000000" pitchFamily="50" charset="-128"/>
              </a:rPr>
              <a:t>APACL</a:t>
            </a:r>
            <a:r>
              <a:rPr lang="ja-JP" altLang="en-US" sz="1600" dirty="0">
                <a:latin typeface="BIZ UDPゴシック" panose="020B0400000000000000" pitchFamily="50" charset="-128"/>
                <a:ea typeface="BIZ UDPゴシック" panose="020B0400000000000000" pitchFamily="50" charset="-128"/>
              </a:rPr>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2" name="テキスト ボックス 31">
            <a:extLst>
              <a:ext uri="{FF2B5EF4-FFF2-40B4-BE49-F238E27FC236}">
                <a16:creationId xmlns:a16="http://schemas.microsoft.com/office/drawing/2014/main" id="{FDDA5122-49D9-4841-AECC-2072713BBE68}"/>
              </a:ext>
            </a:extLst>
          </p:cNvPr>
          <p:cNvSpPr txBox="1"/>
          <p:nvPr/>
        </p:nvSpPr>
        <p:spPr>
          <a:xfrm>
            <a:off x="1886475" y="5524764"/>
            <a:ext cx="2219932" cy="830997"/>
          </a:xfrm>
          <a:prstGeom prst="rect">
            <a:avLst/>
          </a:prstGeom>
          <a:noFill/>
          <a:ln>
            <a:solidFill>
              <a:schemeClr val="tx1"/>
            </a:solidFill>
          </a:ln>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レイ・クライン</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a:t>
            </a:r>
            <a:r>
              <a:rPr kumimoji="1" lang="en-US" altLang="ja-JP" sz="1200" dirty="0">
                <a:latin typeface="BIZ UDPゴシック" panose="020B0400000000000000" pitchFamily="50" charset="-128"/>
                <a:ea typeface="BIZ UDPゴシック" panose="020B0400000000000000" pitchFamily="50" charset="-128"/>
              </a:rPr>
              <a:t>CIA</a:t>
            </a:r>
            <a:r>
              <a:rPr kumimoji="1" lang="ja-JP" altLang="en-US" sz="1200" dirty="0">
                <a:latin typeface="BIZ UDPゴシック" panose="020B0400000000000000" pitchFamily="50" charset="-128"/>
                <a:ea typeface="BIZ UDPゴシック" panose="020B0400000000000000" pitchFamily="50" charset="-128"/>
              </a:rPr>
              <a:t>副長官）</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ジョン・シングローブ陸軍少将</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（不正規戦、暗殺、破壊）</a:t>
            </a:r>
          </a:p>
        </p:txBody>
      </p:sp>
      <p:sp>
        <p:nvSpPr>
          <p:cNvPr id="16" name="四角形: 角を丸くする 15">
            <a:extLst>
              <a:ext uri="{FF2B5EF4-FFF2-40B4-BE49-F238E27FC236}">
                <a16:creationId xmlns:a16="http://schemas.microsoft.com/office/drawing/2014/main" id="{5D38276D-962B-4836-B03E-4065636C25A4}"/>
              </a:ext>
            </a:extLst>
          </p:cNvPr>
          <p:cNvSpPr/>
          <p:nvPr/>
        </p:nvSpPr>
        <p:spPr>
          <a:xfrm>
            <a:off x="236463" y="595982"/>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南米・欧州</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中東・アジア</a:t>
            </a:r>
          </a:p>
        </p:txBody>
      </p:sp>
      <p:sp>
        <p:nvSpPr>
          <p:cNvPr id="22" name="テキスト ボックス 21">
            <a:extLst>
              <a:ext uri="{FF2B5EF4-FFF2-40B4-BE49-F238E27FC236}">
                <a16:creationId xmlns:a16="http://schemas.microsoft.com/office/drawing/2014/main" id="{D15CDEB5-851E-4D9A-AE26-A2E449263EAF}"/>
              </a:ext>
            </a:extLst>
          </p:cNvPr>
          <p:cNvSpPr txBox="1"/>
          <p:nvPr/>
        </p:nvSpPr>
        <p:spPr>
          <a:xfrm>
            <a:off x="7179521" y="4255646"/>
            <a:ext cx="877300" cy="369332"/>
          </a:xfrm>
          <a:prstGeom prst="rect">
            <a:avLst/>
          </a:prstGeom>
          <a:noFill/>
        </p:spPr>
        <p:txBody>
          <a:bodyPr vert="horz" wrap="square" rtlCol="0">
            <a:spAutoFit/>
          </a:bodyPr>
          <a:lstStyle/>
          <a:p>
            <a:pPr algn="ctr"/>
            <a:r>
              <a:rPr lang="ja-JP" altLang="en-US" sz="900" dirty="0">
                <a:latin typeface="BIZ UDPゴシック" panose="020B0400000000000000" pitchFamily="50" charset="-128"/>
                <a:ea typeface="BIZ UDPゴシック" panose="020B0400000000000000" pitchFamily="50" charset="-128"/>
              </a:rPr>
              <a:t>巣鴨プリズン同室</a:t>
            </a:r>
            <a:endParaRPr kumimoji="1" lang="ja-JP" altLang="en-US" sz="900" dirty="0">
              <a:latin typeface="BIZ UDPゴシック" panose="020B0400000000000000" pitchFamily="50" charset="-128"/>
              <a:ea typeface="BIZ UDPゴシック" panose="020B0400000000000000" pitchFamily="50" charset="-128"/>
            </a:endParaRPr>
          </a:p>
        </p:txBody>
      </p:sp>
      <p:pic>
        <p:nvPicPr>
          <p:cNvPr id="2060" name="Picture 12" descr="ステパーン・バンデーラ - Wikipedia">
            <a:extLst>
              <a:ext uri="{FF2B5EF4-FFF2-40B4-BE49-F238E27FC236}">
                <a16:creationId xmlns:a16="http://schemas.microsoft.com/office/drawing/2014/main" id="{3F5CB79E-52DE-4518-9651-5E808EBBD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669" y="5021538"/>
            <a:ext cx="981620" cy="1327476"/>
          </a:xfrm>
          <a:prstGeom prst="rect">
            <a:avLst/>
          </a:prstGeom>
          <a:noFill/>
          <a:extLst>
            <a:ext uri="{909E8E84-426E-40DD-AFC4-6F175D3DCCD1}">
              <a14:hiddenFill xmlns:a14="http://schemas.microsoft.com/office/drawing/2010/main">
                <a:solidFill>
                  <a:srgbClr val="FFFFFF"/>
                </a:solidFill>
              </a14:hiddenFill>
            </a:ext>
          </a:extLst>
        </p:spPr>
      </p:pic>
      <p:sp>
        <p:nvSpPr>
          <p:cNvPr id="42" name="四角形: 角を丸くする 41">
            <a:extLst>
              <a:ext uri="{FF2B5EF4-FFF2-40B4-BE49-F238E27FC236}">
                <a16:creationId xmlns:a16="http://schemas.microsoft.com/office/drawing/2014/main" id="{CA6DD68F-8067-4316-800F-448C6BCC4104}"/>
              </a:ext>
            </a:extLst>
          </p:cNvPr>
          <p:cNvSpPr/>
          <p:nvPr/>
        </p:nvSpPr>
        <p:spPr>
          <a:xfrm>
            <a:off x="228937" y="2602041"/>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ネオナス</a:t>
            </a:r>
            <a:endParaRPr lang="en-US" altLang="ja-JP" sz="12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200" dirty="0">
                <a:solidFill>
                  <a:schemeClr val="tx1"/>
                </a:solidFill>
                <a:latin typeface="BIZ UDPゴシック" panose="020B0400000000000000" pitchFamily="50" charset="-128"/>
                <a:ea typeface="BIZ UDPゴシック" panose="020B0400000000000000" pitchFamily="50" charset="-128"/>
              </a:rPr>
              <a:t>民族主義</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EBD6FC2D-EE33-4624-AA94-EB34F3710BC7}"/>
              </a:ext>
            </a:extLst>
          </p:cNvPr>
          <p:cNvSpPr txBox="1"/>
          <p:nvPr/>
        </p:nvSpPr>
        <p:spPr>
          <a:xfrm>
            <a:off x="4422452" y="5122110"/>
            <a:ext cx="2086257" cy="461665"/>
          </a:xfrm>
          <a:prstGeom prst="rect">
            <a:avLst/>
          </a:prstGeom>
          <a:solidFill>
            <a:schemeClr val="accent4">
              <a:lumMod val="60000"/>
              <a:lumOff val="40000"/>
            </a:schemeClr>
          </a:solid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アメリカ社会統一協会連合</a:t>
            </a:r>
            <a:endParaRPr lang="en-US" altLang="ja-JP" sz="1200" dirty="0">
              <a:latin typeface="BIZ UDPゴシック" panose="020B0400000000000000" pitchFamily="50" charset="-128"/>
              <a:ea typeface="BIZ UDPゴシック" panose="020B0400000000000000" pitchFamily="50" charset="-128"/>
            </a:endParaRPr>
          </a:p>
          <a:p>
            <a:pPr algn="ctr"/>
            <a:r>
              <a:rPr lang="en-US" altLang="ja-JP" sz="1200" dirty="0">
                <a:latin typeface="BIZ UDPゴシック" panose="020B0400000000000000" pitchFamily="50" charset="-128"/>
                <a:ea typeface="BIZ UDPゴシック" panose="020B0400000000000000" pitchFamily="50" charset="-128"/>
              </a:rPr>
              <a:t>CAUSA</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2062" name="Picture 14" descr="CIAの秘密戦争――変貌する巨大情報機関 (ハヤカワ・ノンフィクション文庫) | マーク マゼッティ, Mark Mazzetti, 小谷 賢, 池田  美紀 |本 | 通販 | Amazon">
            <a:extLst>
              <a:ext uri="{FF2B5EF4-FFF2-40B4-BE49-F238E27FC236}">
                <a16:creationId xmlns:a16="http://schemas.microsoft.com/office/drawing/2014/main" id="{CE402B95-F037-4AE8-BF26-4EA392ED02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958" y="1055305"/>
            <a:ext cx="989401" cy="1446434"/>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C0ED8E92-47EA-4389-B2A0-83E4C50FFC7C}"/>
              </a:ext>
            </a:extLst>
          </p:cNvPr>
          <p:cNvSpPr txBox="1"/>
          <p:nvPr/>
        </p:nvSpPr>
        <p:spPr>
          <a:xfrm>
            <a:off x="53743" y="6319712"/>
            <a:ext cx="1491510" cy="253916"/>
          </a:xfrm>
          <a:prstGeom prst="rect">
            <a:avLst/>
          </a:prstGeom>
          <a:noFill/>
        </p:spPr>
        <p:txBody>
          <a:bodyPr wrap="square" rtlCol="0">
            <a:spAutoFit/>
          </a:bodyPr>
          <a:lstStyle/>
          <a:p>
            <a:r>
              <a:rPr lang="ja-JP" altLang="en-US" sz="1050" dirty="0">
                <a:latin typeface="BIZ UDPゴシック" panose="020B0400000000000000" pitchFamily="50" charset="-128"/>
                <a:ea typeface="BIZ UDPゴシック" panose="020B0400000000000000" pitchFamily="50" charset="-128"/>
              </a:rPr>
              <a:t>ステファン・バンデラ</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27" name="矢印: 右 26">
            <a:extLst>
              <a:ext uri="{FF2B5EF4-FFF2-40B4-BE49-F238E27FC236}">
                <a16:creationId xmlns:a16="http://schemas.microsoft.com/office/drawing/2014/main" id="{D45DEF7B-E537-442D-8F4A-101809985F3C}"/>
              </a:ext>
            </a:extLst>
          </p:cNvPr>
          <p:cNvSpPr/>
          <p:nvPr/>
        </p:nvSpPr>
        <p:spPr>
          <a:xfrm rot="5400000">
            <a:off x="4905754" y="4164026"/>
            <a:ext cx="866967" cy="528127"/>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881A6DE8-1CD9-4B67-A9E8-A18904124499}"/>
              </a:ext>
            </a:extLst>
          </p:cNvPr>
          <p:cNvSpPr txBox="1"/>
          <p:nvPr/>
        </p:nvSpPr>
        <p:spPr>
          <a:xfrm>
            <a:off x="4348339" y="4845111"/>
            <a:ext cx="2086257"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アメリカ政界への浸透</a:t>
            </a:r>
          </a:p>
        </p:txBody>
      </p:sp>
      <p:pic>
        <p:nvPicPr>
          <p:cNvPr id="2064" name="Picture 16" descr="オットー・スコルツェニー - Wikipedia">
            <a:extLst>
              <a:ext uri="{FF2B5EF4-FFF2-40B4-BE49-F238E27FC236}">
                <a16:creationId xmlns:a16="http://schemas.microsoft.com/office/drawing/2014/main" id="{C8A0EAC3-2D25-4D20-B614-34C674009E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669" y="3062802"/>
            <a:ext cx="981620" cy="1374268"/>
          </a:xfrm>
          <a:prstGeom prst="rect">
            <a:avLst/>
          </a:prstGeom>
          <a:noFill/>
          <a:extLst>
            <a:ext uri="{909E8E84-426E-40DD-AFC4-6F175D3DCCD1}">
              <a14:hiddenFill xmlns:a14="http://schemas.microsoft.com/office/drawing/2010/main">
                <a:solidFill>
                  <a:srgbClr val="FFFFFF"/>
                </a:solidFill>
              </a14:hiddenFill>
            </a:ext>
          </a:extLst>
        </p:spPr>
      </p:pic>
      <p:sp>
        <p:nvSpPr>
          <p:cNvPr id="62" name="四角形: 角を丸くする 61">
            <a:extLst>
              <a:ext uri="{FF2B5EF4-FFF2-40B4-BE49-F238E27FC236}">
                <a16:creationId xmlns:a16="http://schemas.microsoft.com/office/drawing/2014/main" id="{9BC4076F-2EF2-42A0-BC1B-F959C0DBA635}"/>
              </a:ext>
            </a:extLst>
          </p:cNvPr>
          <p:cNvSpPr/>
          <p:nvPr/>
        </p:nvSpPr>
        <p:spPr>
          <a:xfrm>
            <a:off x="246625" y="4560977"/>
            <a:ext cx="1087085" cy="391510"/>
          </a:xfrm>
          <a:prstGeom prst="roundRect">
            <a:avLst/>
          </a:prstGeom>
          <a:solidFill>
            <a:schemeClr val="accent1">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BIZ UDPゴシック" panose="020B0400000000000000" pitchFamily="50" charset="-128"/>
                <a:ea typeface="BIZ UDPゴシック" panose="020B0400000000000000" pitchFamily="50" charset="-128"/>
              </a:rPr>
              <a:t>反共組織</a:t>
            </a:r>
            <a:endParaRPr kumimoji="1" lang="ja-JP" altLang="en-US" sz="1200" dirty="0">
              <a:solidFill>
                <a:schemeClr val="tx1"/>
              </a:solidFill>
              <a:latin typeface="BIZ UDPゴシック" panose="020B0400000000000000" pitchFamily="50" charset="-128"/>
              <a:ea typeface="BIZ UDPゴシック" panose="020B0400000000000000" pitchFamily="50" charset="-128"/>
            </a:endParaRPr>
          </a:p>
        </p:txBody>
      </p:sp>
      <p:cxnSp>
        <p:nvCxnSpPr>
          <p:cNvPr id="53" name="コネクタ: カギ線 52">
            <a:extLst>
              <a:ext uri="{FF2B5EF4-FFF2-40B4-BE49-F238E27FC236}">
                <a16:creationId xmlns:a16="http://schemas.microsoft.com/office/drawing/2014/main" id="{9612A7A8-3E57-433F-BEF2-E79080914022}"/>
              </a:ext>
            </a:extLst>
          </p:cNvPr>
          <p:cNvCxnSpPr>
            <a:stCxn id="16" idx="3"/>
          </p:cNvCxnSpPr>
          <p:nvPr/>
        </p:nvCxnSpPr>
        <p:spPr>
          <a:xfrm>
            <a:off x="1323548" y="791737"/>
            <a:ext cx="326721" cy="198757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6FD9388-A2D8-40C1-9B03-F1FD77197EE2}"/>
              </a:ext>
            </a:extLst>
          </p:cNvPr>
          <p:cNvCxnSpPr>
            <a:cxnSpLocks/>
            <a:stCxn id="62" idx="3"/>
          </p:cNvCxnSpPr>
          <p:nvPr/>
        </p:nvCxnSpPr>
        <p:spPr>
          <a:xfrm flipV="1">
            <a:off x="1333710" y="2779309"/>
            <a:ext cx="316559" cy="19774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E194CD1-17C1-4140-B839-A19B262A8653}"/>
              </a:ext>
            </a:extLst>
          </p:cNvPr>
          <p:cNvCxnSpPr>
            <a:cxnSpLocks/>
          </p:cNvCxnSpPr>
          <p:nvPr/>
        </p:nvCxnSpPr>
        <p:spPr>
          <a:xfrm>
            <a:off x="1316022" y="2788465"/>
            <a:ext cx="180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0" name="コネクタ: カギ線 1029">
            <a:extLst>
              <a:ext uri="{FF2B5EF4-FFF2-40B4-BE49-F238E27FC236}">
                <a16:creationId xmlns:a16="http://schemas.microsoft.com/office/drawing/2014/main" id="{06D5E6AA-5C94-4633-BEB9-5BF2CBE95A6F}"/>
              </a:ext>
            </a:extLst>
          </p:cNvPr>
          <p:cNvCxnSpPr>
            <a:endCxn id="2058" idx="3"/>
          </p:cNvCxnSpPr>
          <p:nvPr/>
        </p:nvCxnSpPr>
        <p:spPr>
          <a:xfrm rot="5400000">
            <a:off x="8779322" y="4515612"/>
            <a:ext cx="1670222" cy="1974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 name="コネクタ: カギ線 1031">
            <a:extLst>
              <a:ext uri="{FF2B5EF4-FFF2-40B4-BE49-F238E27FC236}">
                <a16:creationId xmlns:a16="http://schemas.microsoft.com/office/drawing/2014/main" id="{F32B8E08-735B-4FF8-A090-AF81E7B666A0}"/>
              </a:ext>
            </a:extLst>
          </p:cNvPr>
          <p:cNvCxnSpPr>
            <a:cxnSpLocks/>
          </p:cNvCxnSpPr>
          <p:nvPr/>
        </p:nvCxnSpPr>
        <p:spPr>
          <a:xfrm>
            <a:off x="6711311" y="3607746"/>
            <a:ext cx="1501004" cy="1253827"/>
          </a:xfrm>
          <a:prstGeom prst="bentConnector3">
            <a:avLst>
              <a:gd name="adj1" fmla="val 27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F64DC424-1E5D-4808-98E1-CE9DA9E85FC1}"/>
              </a:ext>
            </a:extLst>
          </p:cNvPr>
          <p:cNvSpPr txBox="1"/>
          <p:nvPr/>
        </p:nvSpPr>
        <p:spPr>
          <a:xfrm>
            <a:off x="4389649" y="5607867"/>
            <a:ext cx="2086257" cy="830997"/>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全米大陸安全保障協議会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自由防衛協議会</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アメリカ安全保障協議会</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ウェスタンゴール</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1036" name="四角形: 角を丸くする 1035">
            <a:extLst>
              <a:ext uri="{FF2B5EF4-FFF2-40B4-BE49-F238E27FC236}">
                <a16:creationId xmlns:a16="http://schemas.microsoft.com/office/drawing/2014/main" id="{F76E52E3-7A89-4E54-848D-79C890DFD5CB}"/>
              </a:ext>
            </a:extLst>
          </p:cNvPr>
          <p:cNvSpPr/>
          <p:nvPr/>
        </p:nvSpPr>
        <p:spPr>
          <a:xfrm>
            <a:off x="86202" y="482289"/>
            <a:ext cx="1491510" cy="6091340"/>
          </a:xfrm>
          <a:prstGeom prst="roundRect">
            <a:avLst>
              <a:gd name="adj" fmla="val 728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矢印: 左 1036">
            <a:extLst>
              <a:ext uri="{FF2B5EF4-FFF2-40B4-BE49-F238E27FC236}">
                <a16:creationId xmlns:a16="http://schemas.microsoft.com/office/drawing/2014/main" id="{CE41609B-6F7D-470F-B441-10E41A117539}"/>
              </a:ext>
            </a:extLst>
          </p:cNvPr>
          <p:cNvSpPr/>
          <p:nvPr/>
        </p:nvSpPr>
        <p:spPr>
          <a:xfrm>
            <a:off x="1577712" y="5781601"/>
            <a:ext cx="284751" cy="2769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79AC4E40-C006-4B29-90FB-34BB1408E17D}"/>
              </a:ext>
            </a:extLst>
          </p:cNvPr>
          <p:cNvSpPr txBox="1"/>
          <p:nvPr/>
        </p:nvSpPr>
        <p:spPr>
          <a:xfrm>
            <a:off x="3096155" y="4763279"/>
            <a:ext cx="1019610"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韓国</a:t>
            </a:r>
            <a:r>
              <a:rPr kumimoji="1" lang="en-US" altLang="ja-JP" sz="1400" dirty="0">
                <a:latin typeface="BIZ UDPゴシック" panose="020B0400000000000000" pitchFamily="50" charset="-128"/>
                <a:ea typeface="BIZ UDPゴシック" panose="020B0400000000000000" pitchFamily="50" charset="-128"/>
              </a:rPr>
              <a:t>CIA</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89" name="テキスト ボックス 88">
            <a:extLst>
              <a:ext uri="{FF2B5EF4-FFF2-40B4-BE49-F238E27FC236}">
                <a16:creationId xmlns:a16="http://schemas.microsoft.com/office/drawing/2014/main" id="{0880BCE3-4733-41E7-AD47-6396B552743A}"/>
              </a:ext>
            </a:extLst>
          </p:cNvPr>
          <p:cNvSpPr txBox="1"/>
          <p:nvPr/>
        </p:nvSpPr>
        <p:spPr>
          <a:xfrm>
            <a:off x="2025711" y="4604245"/>
            <a:ext cx="987852"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軍統系</a:t>
            </a:r>
            <a:endParaRPr lang="en-US" altLang="ja-JP" sz="1400" dirty="0">
              <a:latin typeface="BIZ UDPゴシック" panose="020B0400000000000000" pitchFamily="50" charset="-128"/>
              <a:ea typeface="BIZ UDPゴシック" panose="020B0400000000000000" pitchFamily="50" charset="-128"/>
            </a:endParaRPr>
          </a:p>
          <a:p>
            <a:pPr algn="ctr"/>
            <a:r>
              <a:rPr kumimoji="1" lang="en-US" altLang="ja-JP" sz="1400" dirty="0">
                <a:latin typeface="BIZ UDPゴシック" panose="020B0400000000000000" pitchFamily="50" charset="-128"/>
                <a:ea typeface="BIZ UDPゴシック" panose="020B0400000000000000" pitchFamily="50" charset="-128"/>
              </a:rPr>
              <a:t>CC</a:t>
            </a:r>
            <a:r>
              <a:rPr lang="ja-JP" altLang="en-US" sz="1400" dirty="0">
                <a:latin typeface="BIZ UDPゴシック" panose="020B0400000000000000" pitchFamily="50" charset="-128"/>
                <a:ea typeface="BIZ UDPゴシック" panose="020B0400000000000000" pitchFamily="50" charset="-128"/>
              </a:rPr>
              <a:t>団系</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1041" name="コネクタ: カギ線 1040">
            <a:extLst>
              <a:ext uri="{FF2B5EF4-FFF2-40B4-BE49-F238E27FC236}">
                <a16:creationId xmlns:a16="http://schemas.microsoft.com/office/drawing/2014/main" id="{6DFFA503-E791-4AAD-BE68-0769EE32BD04}"/>
              </a:ext>
            </a:extLst>
          </p:cNvPr>
          <p:cNvCxnSpPr>
            <a:stCxn id="35" idx="2"/>
            <a:endCxn id="88" idx="0"/>
          </p:cNvCxnSpPr>
          <p:nvPr/>
        </p:nvCxnSpPr>
        <p:spPr>
          <a:xfrm rot="5400000">
            <a:off x="3633531" y="3974358"/>
            <a:ext cx="761350" cy="81649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3" name="直線矢印コネクタ 1042">
            <a:extLst>
              <a:ext uri="{FF2B5EF4-FFF2-40B4-BE49-F238E27FC236}">
                <a16:creationId xmlns:a16="http://schemas.microsoft.com/office/drawing/2014/main" id="{5358094C-0DA0-4E46-B03B-614D5E539D86}"/>
              </a:ext>
            </a:extLst>
          </p:cNvPr>
          <p:cNvCxnSpPr>
            <a:endCxn id="89" idx="0"/>
          </p:cNvCxnSpPr>
          <p:nvPr/>
        </p:nvCxnSpPr>
        <p:spPr>
          <a:xfrm>
            <a:off x="2518185" y="3990833"/>
            <a:ext cx="1452" cy="61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直線矢印コネクタ 1044">
            <a:extLst>
              <a:ext uri="{FF2B5EF4-FFF2-40B4-BE49-F238E27FC236}">
                <a16:creationId xmlns:a16="http://schemas.microsoft.com/office/drawing/2014/main" id="{8E8FE01A-4CB4-4F73-987B-172DE7793911}"/>
              </a:ext>
            </a:extLst>
          </p:cNvPr>
          <p:cNvCxnSpPr>
            <a:stCxn id="89" idx="2"/>
          </p:cNvCxnSpPr>
          <p:nvPr/>
        </p:nvCxnSpPr>
        <p:spPr>
          <a:xfrm flipH="1">
            <a:off x="2518185" y="5127465"/>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DD9FECE-CCB9-4921-935E-874825E235CB}"/>
              </a:ext>
            </a:extLst>
          </p:cNvPr>
          <p:cNvCxnSpPr/>
          <p:nvPr/>
        </p:nvCxnSpPr>
        <p:spPr>
          <a:xfrm flipH="1">
            <a:off x="3549268" y="5103029"/>
            <a:ext cx="1452" cy="413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6" name="テキスト ボックス 1045">
            <a:extLst>
              <a:ext uri="{FF2B5EF4-FFF2-40B4-BE49-F238E27FC236}">
                <a16:creationId xmlns:a16="http://schemas.microsoft.com/office/drawing/2014/main" id="{2BFCB54B-AC00-4096-8B21-53B49B79DB4E}"/>
              </a:ext>
            </a:extLst>
          </p:cNvPr>
          <p:cNvSpPr txBox="1"/>
          <p:nvPr/>
        </p:nvSpPr>
        <p:spPr>
          <a:xfrm>
            <a:off x="10923434" y="4624978"/>
            <a:ext cx="461665" cy="1281300"/>
          </a:xfrm>
          <a:prstGeom prst="rect">
            <a:avLst/>
          </a:prstGeom>
          <a:noFill/>
          <a:ln>
            <a:solidFill>
              <a:srgbClr val="FF0000"/>
            </a:solidFill>
          </a:ln>
        </p:spPr>
        <p:txBody>
          <a:bodyPr vert="eaVert"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自由民主党</a:t>
            </a:r>
          </a:p>
        </p:txBody>
      </p:sp>
      <p:cxnSp>
        <p:nvCxnSpPr>
          <p:cNvPr id="1048" name="コネクタ: カギ線 1047">
            <a:extLst>
              <a:ext uri="{FF2B5EF4-FFF2-40B4-BE49-F238E27FC236}">
                <a16:creationId xmlns:a16="http://schemas.microsoft.com/office/drawing/2014/main" id="{5A2FD00F-8439-4D6D-AA25-67AD54B27391}"/>
              </a:ext>
            </a:extLst>
          </p:cNvPr>
          <p:cNvCxnSpPr>
            <a:cxnSpLocks/>
            <a:stCxn id="2054" idx="3"/>
            <a:endCxn id="1046" idx="0"/>
          </p:cNvCxnSpPr>
          <p:nvPr/>
        </p:nvCxnSpPr>
        <p:spPr>
          <a:xfrm>
            <a:off x="10000976" y="2628144"/>
            <a:ext cx="1153291" cy="19968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直線コネクタ 1059">
            <a:extLst>
              <a:ext uri="{FF2B5EF4-FFF2-40B4-BE49-F238E27FC236}">
                <a16:creationId xmlns:a16="http://schemas.microsoft.com/office/drawing/2014/main" id="{C0544A63-022A-4A56-BB15-BA122FE1DD7A}"/>
              </a:ext>
            </a:extLst>
          </p:cNvPr>
          <p:cNvCxnSpPr/>
          <p:nvPr/>
        </p:nvCxnSpPr>
        <p:spPr>
          <a:xfrm>
            <a:off x="8576209" y="2967135"/>
            <a:ext cx="25780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2" name="直線コネクタ 1061">
            <a:extLst>
              <a:ext uri="{FF2B5EF4-FFF2-40B4-BE49-F238E27FC236}">
                <a16:creationId xmlns:a16="http://schemas.microsoft.com/office/drawing/2014/main" id="{506A3904-D791-456C-9B88-F4CB9C924913}"/>
              </a:ext>
            </a:extLst>
          </p:cNvPr>
          <p:cNvCxnSpPr/>
          <p:nvPr/>
        </p:nvCxnSpPr>
        <p:spPr>
          <a:xfrm>
            <a:off x="9515699" y="5607867"/>
            <a:ext cx="1407735" cy="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3D6F971C-8EAA-42B8-BE1F-06DE0816CD4D}"/>
              </a:ext>
            </a:extLst>
          </p:cNvPr>
          <p:cNvSpPr txBox="1"/>
          <p:nvPr/>
        </p:nvSpPr>
        <p:spPr>
          <a:xfrm>
            <a:off x="10637573" y="1150859"/>
            <a:ext cx="1019610" cy="1384995"/>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上海人脈</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特務機関</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憲兵隊</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陸海軍</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興亜院</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昭和通商</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1065" name="直線矢印コネクタ 1064">
            <a:extLst>
              <a:ext uri="{FF2B5EF4-FFF2-40B4-BE49-F238E27FC236}">
                <a16:creationId xmlns:a16="http://schemas.microsoft.com/office/drawing/2014/main" id="{DA624806-F7D4-4AB7-ADF8-E040DFF5B6A9}"/>
              </a:ext>
            </a:extLst>
          </p:cNvPr>
          <p:cNvCxnSpPr>
            <a:cxnSpLocks/>
            <a:stCxn id="120" idx="1"/>
          </p:cNvCxnSpPr>
          <p:nvPr/>
        </p:nvCxnSpPr>
        <p:spPr>
          <a:xfrm flipH="1">
            <a:off x="10197939" y="1843357"/>
            <a:ext cx="4396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9" name="コネクタ: カギ線 1068">
            <a:extLst>
              <a:ext uri="{FF2B5EF4-FFF2-40B4-BE49-F238E27FC236}">
                <a16:creationId xmlns:a16="http://schemas.microsoft.com/office/drawing/2014/main" id="{E634BB0D-6EE2-4283-B4D4-5E099DF86B89}"/>
              </a:ext>
            </a:extLst>
          </p:cNvPr>
          <p:cNvCxnSpPr>
            <a:stCxn id="120" idx="3"/>
            <a:endCxn id="1046" idx="3"/>
          </p:cNvCxnSpPr>
          <p:nvPr/>
        </p:nvCxnSpPr>
        <p:spPr>
          <a:xfrm flipH="1">
            <a:off x="11385099" y="1843357"/>
            <a:ext cx="272084" cy="3422271"/>
          </a:xfrm>
          <a:prstGeom prst="bentConnector3">
            <a:avLst>
              <a:gd name="adj1" fmla="val -8401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7" name="Picture 8" descr="小林英夫 『満州と自民党』 | 新潮社">
            <a:extLst>
              <a:ext uri="{FF2B5EF4-FFF2-40B4-BE49-F238E27FC236}">
                <a16:creationId xmlns:a16="http://schemas.microsoft.com/office/drawing/2014/main" id="{244D7E2E-A714-43E9-8C46-A3CBF4EDB2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5386" y="4638798"/>
            <a:ext cx="985829" cy="1579505"/>
          </a:xfrm>
          <a:prstGeom prst="rect">
            <a:avLst/>
          </a:prstGeom>
          <a:noFill/>
          <a:extLst>
            <a:ext uri="{909E8E84-426E-40DD-AFC4-6F175D3DCCD1}">
              <a14:hiddenFill xmlns:a14="http://schemas.microsoft.com/office/drawing/2010/main">
                <a:solidFill>
                  <a:srgbClr val="FFFFFF"/>
                </a:solidFill>
              </a14:hiddenFill>
            </a:ext>
          </a:extLst>
        </p:spPr>
      </p:pic>
      <p:cxnSp>
        <p:nvCxnSpPr>
          <p:cNvPr id="1079" name="直線矢印コネクタ 1078">
            <a:extLst>
              <a:ext uri="{FF2B5EF4-FFF2-40B4-BE49-F238E27FC236}">
                <a16:creationId xmlns:a16="http://schemas.microsoft.com/office/drawing/2014/main" id="{EC2BC79F-65AA-40B6-A3A0-2EB6361E082D}"/>
              </a:ext>
            </a:extLst>
          </p:cNvPr>
          <p:cNvCxnSpPr/>
          <p:nvPr/>
        </p:nvCxnSpPr>
        <p:spPr>
          <a:xfrm>
            <a:off x="7255315" y="3607746"/>
            <a:ext cx="0" cy="1253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0" name="テキスト ボックス 1079">
            <a:extLst>
              <a:ext uri="{FF2B5EF4-FFF2-40B4-BE49-F238E27FC236}">
                <a16:creationId xmlns:a16="http://schemas.microsoft.com/office/drawing/2014/main" id="{FBE68FAF-933E-4A9F-87CF-15431F4E89BA}"/>
              </a:ext>
            </a:extLst>
          </p:cNvPr>
          <p:cNvSpPr txBox="1"/>
          <p:nvPr/>
        </p:nvSpPr>
        <p:spPr>
          <a:xfrm>
            <a:off x="6516490" y="4955663"/>
            <a:ext cx="1737135" cy="1477328"/>
          </a:xfrm>
          <a:prstGeom prst="rect">
            <a:avLst/>
          </a:prstGeom>
          <a:noFill/>
        </p:spPr>
        <p:txBody>
          <a:bodyPr wrap="square" rtlCol="0">
            <a:spAutoFit/>
          </a:bodyPr>
          <a:lstStyle/>
          <a:p>
            <a:pPr algn="ctr"/>
            <a:r>
              <a:rPr kumimoji="1" lang="en-US" altLang="ja-JP" sz="1000" dirty="0">
                <a:latin typeface="BIZ UDPゴシック" panose="020B0400000000000000" pitchFamily="50" charset="-128"/>
                <a:ea typeface="BIZ UDPゴシック" panose="020B0400000000000000" pitchFamily="50" charset="-128"/>
              </a:rPr>
              <a:t>1967</a:t>
            </a:r>
            <a:r>
              <a:rPr kumimoji="1" lang="ja-JP" altLang="en-US" sz="1000" dirty="0">
                <a:latin typeface="BIZ UDPゴシック" panose="020B0400000000000000" pitchFamily="50" charset="-128"/>
                <a:ea typeface="BIZ UDPゴシック" panose="020B0400000000000000" pitchFamily="50" charset="-128"/>
              </a:rPr>
              <a:t>年</a:t>
            </a:r>
            <a:r>
              <a:rPr kumimoji="1" lang="en-US" altLang="ja-JP" sz="1000" dirty="0">
                <a:latin typeface="BIZ UDPゴシック" panose="020B0400000000000000" pitchFamily="50" charset="-128"/>
                <a:ea typeface="BIZ UDPゴシック" panose="020B0400000000000000" pitchFamily="50" charset="-128"/>
              </a:rPr>
              <a:t>7</a:t>
            </a:r>
            <a:r>
              <a:rPr kumimoji="1" lang="ja-JP" altLang="en-US" sz="1000" dirty="0">
                <a:latin typeface="BIZ UDPゴシック" panose="020B0400000000000000" pitchFamily="50" charset="-128"/>
                <a:ea typeface="BIZ UDPゴシック" panose="020B0400000000000000" pitchFamily="50" charset="-128"/>
              </a:rPr>
              <a:t>月＠本栖湖</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文鮮明</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白井為雄</a:t>
            </a:r>
            <a:endParaRPr kumimoji="1"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久保木修己</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笹川良一</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・反共と統一協会の統合</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・右翼、暴力組織、勝共連合</a:t>
            </a:r>
            <a:endParaRPr kumimoji="1"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　　　　　　　　↓</a:t>
            </a:r>
            <a:endParaRPr lang="en-US" altLang="ja-JP" sz="1000" dirty="0">
              <a:latin typeface="BIZ UDPゴシック" panose="020B0400000000000000" pitchFamily="50" charset="-128"/>
              <a:ea typeface="BIZ UDPゴシック" panose="020B0400000000000000" pitchFamily="50" charset="-128"/>
            </a:endParaRPr>
          </a:p>
          <a:p>
            <a:r>
              <a:rPr kumimoji="1" lang="ja-JP" altLang="en-US" sz="1000" dirty="0">
                <a:latin typeface="BIZ UDPゴシック" panose="020B0400000000000000" pitchFamily="50" charset="-128"/>
                <a:ea typeface="BIZ UDPゴシック" panose="020B0400000000000000" pitchFamily="50" charset="-128"/>
              </a:rPr>
              <a:t>世界反共連合＠日本大会</a:t>
            </a:r>
            <a:endParaRPr kumimoji="1" lang="en-US" altLang="ja-JP" sz="1000" dirty="0">
              <a:latin typeface="BIZ UDPゴシック" panose="020B0400000000000000" pitchFamily="50" charset="-128"/>
              <a:ea typeface="BIZ UDPゴシック" panose="020B0400000000000000" pitchFamily="50" charset="-128"/>
            </a:endParaRPr>
          </a:p>
        </p:txBody>
      </p:sp>
      <p:sp>
        <p:nvSpPr>
          <p:cNvPr id="3" name="正方形/長方形 2">
            <a:extLst>
              <a:ext uri="{FF2B5EF4-FFF2-40B4-BE49-F238E27FC236}">
                <a16:creationId xmlns:a16="http://schemas.microsoft.com/office/drawing/2014/main" id="{B0CBAD3E-173B-F7D3-FB68-04256040225D}"/>
              </a:ext>
            </a:extLst>
          </p:cNvPr>
          <p:cNvSpPr/>
          <p:nvPr/>
        </p:nvSpPr>
        <p:spPr>
          <a:xfrm>
            <a:off x="0" y="-12355"/>
            <a:ext cx="12191999"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反共不正規戦</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5326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千坂恭二 on X: &quot;おいおい、中国は、その「CIAの走狗」として「奔走したカラー革命 ギャング」の活動で崩壊する程度の国なのか（笑）。それだと、かつての「眠れる獅子」以下ではないか。「カラー革命ギャング」の「奔走」程度などでビクともしない国になるべきだろう。&quot;  / X">
            <a:extLst>
              <a:ext uri="{FF2B5EF4-FFF2-40B4-BE49-F238E27FC236}">
                <a16:creationId xmlns:a16="http://schemas.microsoft.com/office/drawing/2014/main" id="{DEDACD0D-6E7D-C91C-5270-FDB094B1E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210" y="1468282"/>
            <a:ext cx="6543675" cy="531495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8D62611-006B-401A-BBAE-792F0C6AA966}"/>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旧三井物産と南満州鉄道株式会社～調査部を持った組織の盛衰～</a:t>
            </a:r>
          </a:p>
        </p:txBody>
      </p:sp>
      <p:sp>
        <p:nvSpPr>
          <p:cNvPr id="3" name="正方形/長方形 2">
            <a:extLst>
              <a:ext uri="{FF2B5EF4-FFF2-40B4-BE49-F238E27FC236}">
                <a16:creationId xmlns:a16="http://schemas.microsoft.com/office/drawing/2014/main" id="{B0CBAD3E-173B-F7D3-FB68-04256040225D}"/>
              </a:ext>
            </a:extLst>
          </p:cNvPr>
          <p:cNvSpPr/>
          <p:nvPr/>
        </p:nvSpPr>
        <p:spPr>
          <a:xfrm>
            <a:off x="0" y="-12355"/>
            <a:ext cx="12191999"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不正規戦から国家転覆・干渉</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CB918F94-CA30-C30D-EF6D-FF47CA8A72EE}"/>
              </a:ext>
            </a:extLst>
          </p:cNvPr>
          <p:cNvPicPr>
            <a:picLocks noChangeAspect="1"/>
          </p:cNvPicPr>
          <p:nvPr/>
        </p:nvPicPr>
        <p:blipFill>
          <a:blip r:embed="rId3"/>
          <a:stretch>
            <a:fillRect/>
          </a:stretch>
        </p:blipFill>
        <p:spPr>
          <a:xfrm>
            <a:off x="105179" y="535286"/>
            <a:ext cx="2557630" cy="3385641"/>
          </a:xfrm>
          <a:prstGeom prst="rect">
            <a:avLst/>
          </a:prstGeom>
        </p:spPr>
      </p:pic>
      <p:sp>
        <p:nvSpPr>
          <p:cNvPr id="13" name="テキスト ボックス 12">
            <a:extLst>
              <a:ext uri="{FF2B5EF4-FFF2-40B4-BE49-F238E27FC236}">
                <a16:creationId xmlns:a16="http://schemas.microsoft.com/office/drawing/2014/main" id="{81C082AC-170D-87C9-9DC9-139239E472D7}"/>
              </a:ext>
            </a:extLst>
          </p:cNvPr>
          <p:cNvSpPr txBox="1"/>
          <p:nvPr/>
        </p:nvSpPr>
        <p:spPr>
          <a:xfrm>
            <a:off x="105179" y="3859655"/>
            <a:ext cx="2503860"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ジョン・シングローブ</a:t>
            </a:r>
          </a:p>
        </p:txBody>
      </p:sp>
      <p:pic>
        <p:nvPicPr>
          <p:cNvPr id="19" name="図 18">
            <a:extLst>
              <a:ext uri="{FF2B5EF4-FFF2-40B4-BE49-F238E27FC236}">
                <a16:creationId xmlns:a16="http://schemas.microsoft.com/office/drawing/2014/main" id="{81710703-8334-35E6-EEB7-A51E2B697AAD}"/>
              </a:ext>
            </a:extLst>
          </p:cNvPr>
          <p:cNvPicPr>
            <a:picLocks noChangeAspect="1"/>
          </p:cNvPicPr>
          <p:nvPr/>
        </p:nvPicPr>
        <p:blipFill>
          <a:blip r:embed="rId4"/>
          <a:stretch>
            <a:fillRect/>
          </a:stretch>
        </p:blipFill>
        <p:spPr>
          <a:xfrm>
            <a:off x="2726204" y="504575"/>
            <a:ext cx="3287969" cy="2462479"/>
          </a:xfrm>
          <a:prstGeom prst="rect">
            <a:avLst/>
          </a:prstGeom>
        </p:spPr>
      </p:pic>
      <p:sp>
        <p:nvSpPr>
          <p:cNvPr id="21" name="テキスト ボックス 20">
            <a:extLst>
              <a:ext uri="{FF2B5EF4-FFF2-40B4-BE49-F238E27FC236}">
                <a16:creationId xmlns:a16="http://schemas.microsoft.com/office/drawing/2014/main" id="{5DC1B5D0-92FD-8C75-2E12-AA08955F7924}"/>
              </a:ext>
            </a:extLst>
          </p:cNvPr>
          <p:cNvSpPr txBox="1"/>
          <p:nvPr/>
        </p:nvSpPr>
        <p:spPr>
          <a:xfrm>
            <a:off x="2770990" y="2975451"/>
            <a:ext cx="2886320" cy="615553"/>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反ボルシャビキ国家連合議長</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ヤロスラフ・ステツコ（ウクライナ）</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a:latin typeface="BIZ UDPゴシック" panose="020B0400000000000000" pitchFamily="50" charset="-128"/>
                <a:ea typeface="BIZ UDPゴシック" panose="020B0400000000000000" pitchFamily="50" charset="-128"/>
              </a:rPr>
              <a:t>『</a:t>
            </a:r>
            <a:r>
              <a:rPr lang="ja-JP" altLang="en-US" sz="900" dirty="0">
                <a:latin typeface="BIZ UDPゴシック" panose="020B0400000000000000" pitchFamily="50" charset="-128"/>
                <a:ea typeface="BIZ UDPゴシック" panose="020B0400000000000000" pitchFamily="50" charset="-128"/>
              </a:rPr>
              <a:t>インサイドザリーグ</a:t>
            </a:r>
            <a:r>
              <a:rPr lang="en-US" altLang="ja-JP" sz="900" dirty="0">
                <a:latin typeface="BIZ UDPゴシック" panose="020B0400000000000000" pitchFamily="50" charset="-128"/>
                <a:ea typeface="BIZ UDPゴシック" panose="020B0400000000000000" pitchFamily="50" charset="-128"/>
              </a:rPr>
              <a:t>』</a:t>
            </a:r>
            <a:r>
              <a:rPr lang="ja-JP" altLang="en-US" sz="900" dirty="0">
                <a:latin typeface="BIZ UDPゴシック" panose="020B0400000000000000" pitchFamily="50" charset="-128"/>
                <a:ea typeface="BIZ UDPゴシック" panose="020B0400000000000000" pitchFamily="50" charset="-128"/>
              </a:rPr>
              <a:t>　社会思想社）</a:t>
            </a:r>
            <a:endParaRPr lang="ja-JP" altLang="en-US" sz="1200" dirty="0">
              <a:latin typeface="BIZ UDPゴシック" panose="020B0400000000000000" pitchFamily="50" charset="-128"/>
              <a:ea typeface="BIZ UDPゴシック" panose="020B0400000000000000" pitchFamily="50" charset="-128"/>
            </a:endParaRPr>
          </a:p>
        </p:txBody>
      </p:sp>
      <p:sp>
        <p:nvSpPr>
          <p:cNvPr id="38" name="テキスト ボックス 37">
            <a:extLst>
              <a:ext uri="{FF2B5EF4-FFF2-40B4-BE49-F238E27FC236}">
                <a16:creationId xmlns:a16="http://schemas.microsoft.com/office/drawing/2014/main" id="{B42364E3-09F9-C73F-C9E9-16DCF061EA15}"/>
              </a:ext>
            </a:extLst>
          </p:cNvPr>
          <p:cNvSpPr txBox="1"/>
          <p:nvPr/>
        </p:nvSpPr>
        <p:spPr>
          <a:xfrm>
            <a:off x="353176" y="3551595"/>
            <a:ext cx="2061636" cy="369332"/>
          </a:xfrm>
          <a:prstGeom prst="rect">
            <a:avLst/>
          </a:prstGeom>
          <a:noFill/>
        </p:spPr>
        <p:txBody>
          <a:bodyPr wrap="square">
            <a:spAutoFit/>
          </a:bodyPr>
          <a:lstStyle/>
          <a:p>
            <a:r>
              <a:rPr lang="en-US" altLang="ja-JP" b="1" dirty="0">
                <a:solidFill>
                  <a:schemeClr val="bg1"/>
                </a:solidFill>
                <a:latin typeface="Amasis MT Pro Medium" panose="02040604050005020304" pitchFamily="18" charset="0"/>
              </a:rPr>
              <a:t>John K. </a:t>
            </a:r>
            <a:r>
              <a:rPr lang="en-US" altLang="ja-JP" b="1" dirty="0" err="1">
                <a:solidFill>
                  <a:schemeClr val="bg1"/>
                </a:solidFill>
                <a:latin typeface="Amasis MT Pro Medium" panose="02040604050005020304" pitchFamily="18" charset="0"/>
              </a:rPr>
              <a:t>Singlaub</a:t>
            </a:r>
            <a:endParaRPr lang="ja-JP" altLang="en-US" b="1" dirty="0">
              <a:solidFill>
                <a:schemeClr val="bg1"/>
              </a:solidFill>
              <a:latin typeface="Amasis MT Pro Medium" panose="02040604050005020304" pitchFamily="18" charset="0"/>
            </a:endParaRPr>
          </a:p>
        </p:txBody>
      </p:sp>
      <p:sp>
        <p:nvSpPr>
          <p:cNvPr id="40" name="テキスト ボックス 39">
            <a:extLst>
              <a:ext uri="{FF2B5EF4-FFF2-40B4-BE49-F238E27FC236}">
                <a16:creationId xmlns:a16="http://schemas.microsoft.com/office/drawing/2014/main" id="{4CACCD0F-DEDF-94B5-CA82-1415E407C101}"/>
              </a:ext>
            </a:extLst>
          </p:cNvPr>
          <p:cNvSpPr txBox="1"/>
          <p:nvPr/>
        </p:nvSpPr>
        <p:spPr>
          <a:xfrm>
            <a:off x="-75824" y="4052016"/>
            <a:ext cx="3116018" cy="215444"/>
          </a:xfrm>
          <a:prstGeom prst="rect">
            <a:avLst/>
          </a:prstGeom>
          <a:noFill/>
        </p:spPr>
        <p:txBody>
          <a:bodyPr wrap="square">
            <a:spAutoFit/>
          </a:bodyPr>
          <a:lstStyle/>
          <a:p>
            <a:r>
              <a:rPr lang="en-US" altLang="ja-JP" sz="800" dirty="0">
                <a:latin typeface="BIZ UDPゴシック" panose="020B0400000000000000" pitchFamily="50" charset="-128"/>
                <a:ea typeface="BIZ UDPゴシック" panose="020B0400000000000000" pitchFamily="50" charset="-128"/>
              </a:rPr>
              <a:t>https://arsof-history.org/icons/singlaub.html</a:t>
            </a:r>
            <a:endParaRPr lang="ja-JP" altLang="en-US" sz="800" dirty="0">
              <a:latin typeface="BIZ UDPゴシック" panose="020B0400000000000000" pitchFamily="50" charset="-128"/>
              <a:ea typeface="BIZ UDPゴシック" panose="020B0400000000000000" pitchFamily="50" charset="-128"/>
            </a:endParaRPr>
          </a:p>
        </p:txBody>
      </p:sp>
      <p:pic>
        <p:nvPicPr>
          <p:cNvPr id="8194" name="Picture 2" descr="ヴェール―CIAの極秘戦略1987‐1987〈下〉">
            <a:extLst>
              <a:ext uri="{FF2B5EF4-FFF2-40B4-BE49-F238E27FC236}">
                <a16:creationId xmlns:a16="http://schemas.microsoft.com/office/drawing/2014/main" id="{C300316F-E26B-7D00-CD62-1B371C6F80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7852" y="3897221"/>
            <a:ext cx="1714243" cy="2421247"/>
          </a:xfrm>
          <a:prstGeom prst="rect">
            <a:avLst/>
          </a:prstGeom>
          <a:noFill/>
          <a:extLst>
            <a:ext uri="{909E8E84-426E-40DD-AFC4-6F175D3DCCD1}">
              <a14:hiddenFill xmlns:a14="http://schemas.microsoft.com/office/drawing/2010/main">
                <a:solidFill>
                  <a:srgbClr val="FFFFFF"/>
                </a:solidFill>
              </a14:hiddenFill>
            </a:ext>
          </a:extLst>
        </p:spPr>
      </p:pic>
      <p:sp>
        <p:nvSpPr>
          <p:cNvPr id="41" name="テキスト ボックス 40">
            <a:extLst>
              <a:ext uri="{FF2B5EF4-FFF2-40B4-BE49-F238E27FC236}">
                <a16:creationId xmlns:a16="http://schemas.microsoft.com/office/drawing/2014/main" id="{2BD3021A-229C-2651-C802-B23607F95E89}"/>
              </a:ext>
            </a:extLst>
          </p:cNvPr>
          <p:cNvSpPr txBox="1"/>
          <p:nvPr/>
        </p:nvSpPr>
        <p:spPr>
          <a:xfrm>
            <a:off x="84720" y="4502586"/>
            <a:ext cx="3763124" cy="1815882"/>
          </a:xfrm>
          <a:prstGeom prst="rect">
            <a:avLst/>
          </a:prstGeom>
          <a:solidFill>
            <a:schemeClr val="accent2">
              <a:lumMod val="60000"/>
              <a:lumOff val="40000"/>
            </a:schemeClr>
          </a:solidFill>
        </p:spPr>
        <p:txBody>
          <a:bodyPr wrap="square" rtlCol="0">
            <a:spAutoFit/>
          </a:bodyPr>
          <a:lstStyle/>
          <a:p>
            <a:r>
              <a:rPr kumimoji="1" lang="ja-JP" altLang="en-US" sz="1600" b="1" dirty="0">
                <a:latin typeface="BIZ UDPゴシック" panose="020B0400000000000000" pitchFamily="50" charset="-128"/>
                <a:ea typeface="BIZ UDPゴシック" panose="020B0400000000000000" pitchFamily="50" charset="-128"/>
              </a:rPr>
              <a:t>シングローブも深く関与したイランコントラ事件。</a:t>
            </a:r>
            <a:endParaRPr kumimoji="1" lang="en-US" altLang="ja-JP" sz="1600" b="1" dirty="0">
              <a:latin typeface="BIZ UDPゴシック" panose="020B0400000000000000" pitchFamily="50" charset="-128"/>
              <a:ea typeface="BIZ UDPゴシック" panose="020B0400000000000000" pitchFamily="50" charset="-128"/>
            </a:endParaRPr>
          </a:p>
          <a:p>
            <a:r>
              <a:rPr lang="ja-JP" altLang="en-US" sz="1600" b="1" dirty="0">
                <a:latin typeface="BIZ UDPゴシック" panose="020B0400000000000000" pitchFamily="50" charset="-128"/>
                <a:ea typeface="BIZ UDPゴシック" panose="020B0400000000000000" pitchFamily="50" charset="-128"/>
              </a:rPr>
              <a:t>この事件を描いた</a:t>
            </a:r>
            <a:r>
              <a:rPr lang="en-US" altLang="ja-JP" sz="1600" b="1" dirty="0">
                <a:latin typeface="BIZ UDPゴシック" panose="020B0400000000000000" pitchFamily="50" charset="-128"/>
                <a:ea typeface="BIZ UDPゴシック" panose="020B0400000000000000" pitchFamily="50" charset="-128"/>
              </a:rPr>
              <a:t>『</a:t>
            </a:r>
            <a:r>
              <a:rPr lang="ja-JP" altLang="en-US" sz="1600" b="1" dirty="0">
                <a:latin typeface="BIZ UDPゴシック" panose="020B0400000000000000" pitchFamily="50" charset="-128"/>
                <a:ea typeface="BIZ UDPゴシック" panose="020B0400000000000000" pitchFamily="50" charset="-128"/>
              </a:rPr>
              <a:t>ヴェール</a:t>
            </a:r>
            <a:r>
              <a:rPr lang="en-US" altLang="ja-JP" sz="1600" b="1" dirty="0">
                <a:latin typeface="BIZ UDPゴシック" panose="020B0400000000000000" pitchFamily="50" charset="-128"/>
                <a:ea typeface="BIZ UDPゴシック" panose="020B0400000000000000" pitchFamily="50" charset="-128"/>
              </a:rPr>
              <a:t>』</a:t>
            </a:r>
            <a:r>
              <a:rPr lang="ja-JP" altLang="en-US" sz="1600" b="1" dirty="0">
                <a:latin typeface="BIZ UDPゴシック" panose="020B0400000000000000" pitchFamily="50" charset="-128"/>
                <a:ea typeface="BIZ UDPゴシック" panose="020B0400000000000000" pitchFamily="50" charset="-128"/>
              </a:rPr>
              <a:t>には、三菱商事が米国の国家安全保障に係る機密文書を入手。テレックスで日本に送信したところ、米</a:t>
            </a:r>
            <a:r>
              <a:rPr lang="en-US" altLang="ja-JP" sz="1600" b="1" dirty="0">
                <a:latin typeface="BIZ UDPゴシック" panose="020B0400000000000000" pitchFamily="50" charset="-128"/>
                <a:ea typeface="BIZ UDPゴシック" panose="020B0400000000000000" pitchFamily="50" charset="-128"/>
              </a:rPr>
              <a:t>NSA</a:t>
            </a:r>
            <a:r>
              <a:rPr lang="ja-JP" altLang="en-US" sz="1600" b="1" dirty="0">
                <a:latin typeface="BIZ UDPゴシック" panose="020B0400000000000000" pitchFamily="50" charset="-128"/>
                <a:ea typeface="BIZ UDPゴシック" panose="020B0400000000000000" pitchFamily="50" charset="-128"/>
              </a:rPr>
              <a:t>に傍受・解読され大騒ぎとなったことが書かれている。</a:t>
            </a:r>
            <a:endParaRPr kumimoji="1" lang="ja-JP" altLang="en-US" sz="1600" b="1" dirty="0">
              <a:latin typeface="BIZ UDPゴシック" panose="020B0400000000000000" pitchFamily="50" charset="-128"/>
              <a:ea typeface="BIZ UDPゴシック" panose="020B0400000000000000" pitchFamily="50" charset="-128"/>
            </a:endParaRPr>
          </a:p>
        </p:txBody>
      </p:sp>
      <p:sp>
        <p:nvSpPr>
          <p:cNvPr id="45" name="テキスト ボックス 44">
            <a:extLst>
              <a:ext uri="{FF2B5EF4-FFF2-40B4-BE49-F238E27FC236}">
                <a16:creationId xmlns:a16="http://schemas.microsoft.com/office/drawing/2014/main" id="{DB429B2A-3DE8-6E44-3DE7-061EA5C3D3CD}"/>
              </a:ext>
            </a:extLst>
          </p:cNvPr>
          <p:cNvSpPr txBox="1"/>
          <p:nvPr/>
        </p:nvSpPr>
        <p:spPr>
          <a:xfrm>
            <a:off x="6762877" y="6409600"/>
            <a:ext cx="5184668" cy="230832"/>
          </a:xfrm>
          <a:prstGeom prst="rect">
            <a:avLst/>
          </a:prstGeom>
          <a:noFill/>
        </p:spPr>
        <p:txBody>
          <a:bodyPr wrap="square">
            <a:spAutoFit/>
          </a:bodyPr>
          <a:lstStyle/>
          <a:p>
            <a:r>
              <a:rPr lang="en-US" altLang="ja-JP" sz="900" dirty="0">
                <a:latin typeface="Amasis MT Pro Black" panose="02040A04050005020304" pitchFamily="18" charset="0"/>
              </a:rPr>
              <a:t>https://twitter.com/Chisaka_Kyoji/status/1293188293106872320</a:t>
            </a:r>
            <a:endParaRPr lang="ja-JP" altLang="en-US" sz="900" dirty="0">
              <a:latin typeface="Amasis MT Pro Black" panose="02040A04050005020304" pitchFamily="18" charset="0"/>
            </a:endParaRPr>
          </a:p>
        </p:txBody>
      </p:sp>
      <p:sp>
        <p:nvSpPr>
          <p:cNvPr id="47" name="テキスト ボックス 46">
            <a:extLst>
              <a:ext uri="{FF2B5EF4-FFF2-40B4-BE49-F238E27FC236}">
                <a16:creationId xmlns:a16="http://schemas.microsoft.com/office/drawing/2014/main" id="{A6B0458F-7E8D-8198-F3E9-EA288CC86CEE}"/>
              </a:ext>
            </a:extLst>
          </p:cNvPr>
          <p:cNvSpPr txBox="1"/>
          <p:nvPr/>
        </p:nvSpPr>
        <p:spPr>
          <a:xfrm>
            <a:off x="6009474" y="592560"/>
            <a:ext cx="6186008" cy="738664"/>
          </a:xfrm>
          <a:prstGeom prst="rect">
            <a:avLst/>
          </a:prstGeom>
          <a:noFill/>
        </p:spPr>
        <p:txBody>
          <a:bodyPr wrap="square">
            <a:spAutoFit/>
          </a:bodyPr>
          <a:lstStyle/>
          <a:p>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中国・国務院外交部は、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2022</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年５月８日、米国の全米民主主義基金（ＮＥＤ）が世界中でカラー革命を策動し、他国の合法政府を転覆して親米傀儡勢力をつくっていると批判。（香港ポスト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hlinkClick r:id="rId6"/>
              </a:rPr>
              <a:t>https://hkmn.jp/</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a:t>
            </a:r>
            <a:endParaRPr lang="ja-JP" altLang="en-US" sz="1400" dirty="0">
              <a:latin typeface="BIZ UDPゴシック" panose="020B0400000000000000" pitchFamily="50" charset="-128"/>
              <a:ea typeface="BIZ UDPゴシック" panose="020B0400000000000000" pitchFamily="50" charset="-128"/>
            </a:endParaRPr>
          </a:p>
        </p:txBody>
      </p:sp>
      <p:sp>
        <p:nvSpPr>
          <p:cNvPr id="49" name="テキスト ボックス 48">
            <a:extLst>
              <a:ext uri="{FF2B5EF4-FFF2-40B4-BE49-F238E27FC236}">
                <a16:creationId xmlns:a16="http://schemas.microsoft.com/office/drawing/2014/main" id="{E1E190A6-B88B-310A-55D5-309B93E05E8E}"/>
              </a:ext>
            </a:extLst>
          </p:cNvPr>
          <p:cNvSpPr txBox="1"/>
          <p:nvPr/>
        </p:nvSpPr>
        <p:spPr>
          <a:xfrm>
            <a:off x="4147020" y="6263452"/>
            <a:ext cx="1360454" cy="246221"/>
          </a:xfrm>
          <a:prstGeom prst="rect">
            <a:avLst/>
          </a:prstGeom>
          <a:noFill/>
        </p:spPr>
        <p:txBody>
          <a:bodyPr wrap="square">
            <a:spAutoFit/>
          </a:bodyPr>
          <a:lstStyle/>
          <a:p>
            <a:pPr algn="ctr"/>
            <a:r>
              <a:rPr lang="ja-JP" altLang="en-US" sz="1000" dirty="0">
                <a:latin typeface="BIZ UDPゴシック" panose="020B0400000000000000" pitchFamily="50" charset="-128"/>
                <a:ea typeface="BIZ UDPゴシック" panose="020B0400000000000000" pitchFamily="50" charset="-128"/>
              </a:rPr>
              <a:t>（出所）文藝春秋</a:t>
            </a:r>
          </a:p>
        </p:txBody>
      </p:sp>
    </p:spTree>
    <p:extLst>
      <p:ext uri="{BB962C8B-B14F-4D97-AF65-F5344CB8AC3E}">
        <p14:creationId xmlns:p14="http://schemas.microsoft.com/office/powerpoint/2010/main" val="605756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冷戦期の不正規戦から対テロ戦、そして特殊作戦が実施できる体制へ</a:t>
            </a:r>
          </a:p>
        </p:txBody>
      </p:sp>
      <p:pic>
        <p:nvPicPr>
          <p:cNvPr id="7172" name="Picture 4" descr="奴らが戦いを仕掛けてきたら…」自衛隊・元特殊作戦群長の終末思想をひもとく | 文春オンライン">
            <a:extLst>
              <a:ext uri="{FF2B5EF4-FFF2-40B4-BE49-F238E27FC236}">
                <a16:creationId xmlns:a16="http://schemas.microsoft.com/office/drawing/2014/main" id="{E352DB87-1202-28ED-A985-E7F43E9AB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9" y="643314"/>
            <a:ext cx="5396495" cy="337280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1F3C5A1C-DEC3-B228-ED06-234FFC91EE3C}"/>
              </a:ext>
            </a:extLst>
          </p:cNvPr>
          <p:cNvSpPr txBox="1"/>
          <p:nvPr/>
        </p:nvSpPr>
        <p:spPr>
          <a:xfrm>
            <a:off x="0" y="3719808"/>
            <a:ext cx="1678262" cy="261610"/>
          </a:xfrm>
          <a:prstGeom prst="rect">
            <a:avLst/>
          </a:prstGeom>
          <a:noFill/>
        </p:spPr>
        <p:txBody>
          <a:bodyPr wrap="square" rtlCol="0">
            <a:spAutoFit/>
          </a:bodyP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（出所）文春オンライン</a:t>
            </a:r>
          </a:p>
        </p:txBody>
      </p:sp>
      <p:sp>
        <p:nvSpPr>
          <p:cNvPr id="4" name="テキスト ボックス 3">
            <a:extLst>
              <a:ext uri="{FF2B5EF4-FFF2-40B4-BE49-F238E27FC236}">
                <a16:creationId xmlns:a16="http://schemas.microsoft.com/office/drawing/2014/main" id="{09C16175-8514-6182-93C9-06D141980050}"/>
              </a:ext>
            </a:extLst>
          </p:cNvPr>
          <p:cNvSpPr txBox="1"/>
          <p:nvPr/>
        </p:nvSpPr>
        <p:spPr>
          <a:xfrm>
            <a:off x="1511916" y="643314"/>
            <a:ext cx="2522800" cy="338554"/>
          </a:xfrm>
          <a:prstGeom prst="rect">
            <a:avLst/>
          </a:prstGeom>
          <a:noFill/>
        </p:spPr>
        <p:txBody>
          <a:bodyPr wrap="square" rtlCol="0">
            <a:spAutoFit/>
          </a:bodyP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陸上自衛隊・特殊作戦群</a:t>
            </a:r>
          </a:p>
        </p:txBody>
      </p:sp>
      <p:pic>
        <p:nvPicPr>
          <p:cNvPr id="7174" name="Picture 6">
            <a:extLst>
              <a:ext uri="{FF2B5EF4-FFF2-40B4-BE49-F238E27FC236}">
                <a16:creationId xmlns:a16="http://schemas.microsoft.com/office/drawing/2014/main" id="{2C8493C8-C7EC-3BE7-4BCB-3B370BF44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876" y="858757"/>
            <a:ext cx="3519631" cy="556978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D70AC7B-28C9-D47F-02E3-6FE5F77C3A40}"/>
              </a:ext>
            </a:extLst>
          </p:cNvPr>
          <p:cNvSpPr txBox="1"/>
          <p:nvPr/>
        </p:nvSpPr>
        <p:spPr>
          <a:xfrm>
            <a:off x="8450018" y="427870"/>
            <a:ext cx="3666914" cy="430887"/>
          </a:xfrm>
          <a:prstGeom prst="rect">
            <a:avLst/>
          </a:prstGeom>
          <a:no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rPr>
              <a:t>特殊作戦群とグリーンベレーとの訓練の際の荒谷群長＆イラク派遣の際の集合写真</a:t>
            </a:r>
          </a:p>
        </p:txBody>
      </p:sp>
      <p:sp>
        <p:nvSpPr>
          <p:cNvPr id="11" name="テキスト ボックス 10">
            <a:extLst>
              <a:ext uri="{FF2B5EF4-FFF2-40B4-BE49-F238E27FC236}">
                <a16:creationId xmlns:a16="http://schemas.microsoft.com/office/drawing/2014/main" id="{87B75A50-6F5C-8E14-F32F-EC27BBE2F1CE}"/>
              </a:ext>
            </a:extLst>
          </p:cNvPr>
          <p:cNvSpPr txBox="1"/>
          <p:nvPr/>
        </p:nvSpPr>
        <p:spPr>
          <a:xfrm>
            <a:off x="8399498" y="6384776"/>
            <a:ext cx="3766530" cy="215444"/>
          </a:xfrm>
          <a:prstGeom prst="rect">
            <a:avLst/>
          </a:prstGeom>
          <a:noFill/>
        </p:spPr>
        <p:txBody>
          <a:bodyPr wrap="square">
            <a:spAutoFit/>
          </a:bodyPr>
          <a:lstStyle/>
          <a:p>
            <a:r>
              <a:rPr lang="en-US" altLang="ja-JP" sz="800" dirty="0">
                <a:latin typeface="Amasis MT Pro Black" panose="02040A04050005020304" pitchFamily="18" charset="0"/>
              </a:rPr>
              <a:t>https://www.beach.jp/circleboard/ac83929/topic/1100201103326</a:t>
            </a:r>
            <a:endParaRPr lang="ja-JP" altLang="en-US" sz="800" dirty="0">
              <a:latin typeface="Amasis MT Pro Black" panose="02040A04050005020304" pitchFamily="18" charset="0"/>
            </a:endParaRPr>
          </a:p>
        </p:txBody>
      </p:sp>
      <p:pic>
        <p:nvPicPr>
          <p:cNvPr id="7178" name="Picture 10" descr="アメリカの卑劣な戦争―無人機と特殊作戦部隊の暗躍〈上〉 | ジェレミー スケイヒル, Scahill,Jeremy, 啓明, 横山 |本 | 通販 |  Amazon">
            <a:extLst>
              <a:ext uri="{FF2B5EF4-FFF2-40B4-BE49-F238E27FC236}">
                <a16:creationId xmlns:a16="http://schemas.microsoft.com/office/drawing/2014/main" id="{576B643D-6778-2C1D-4284-5141FE0BC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93" y="4124005"/>
            <a:ext cx="1657295" cy="241223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アメリカの卑劣な戦争―無人機と特殊作戦部隊の暗躍〈下〉 | ジェレミー スケイヒル, Scahill,Jeremy, 啓明, 横山 |本 | 通販 |  Amazon">
            <a:extLst>
              <a:ext uri="{FF2B5EF4-FFF2-40B4-BE49-F238E27FC236}">
                <a16:creationId xmlns:a16="http://schemas.microsoft.com/office/drawing/2014/main" id="{A7ADA559-D048-9AA3-7BFA-70FCF2564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106" y="4124004"/>
            <a:ext cx="1640544" cy="241223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4CA073E-1C15-62A9-12E8-106CC7E49137}"/>
              </a:ext>
            </a:extLst>
          </p:cNvPr>
          <p:cNvSpPr txBox="1"/>
          <p:nvPr/>
        </p:nvSpPr>
        <p:spPr>
          <a:xfrm rot="676906">
            <a:off x="3580650" y="4479536"/>
            <a:ext cx="4942494" cy="1569660"/>
          </a:xfrm>
          <a:prstGeom prst="rect">
            <a:avLst/>
          </a:prstGeom>
          <a:noFill/>
        </p:spPr>
        <p:txBody>
          <a:bodyPr wrap="square">
            <a:spAutoFit/>
          </a:bodyPr>
          <a:lstStyle/>
          <a:p>
            <a:r>
              <a:rPr lang="ja-JP" altLang="en-US" sz="1600" b="0" i="0" dirty="0">
                <a:solidFill>
                  <a:srgbClr val="0F1111"/>
                </a:solidFill>
                <a:effectLst/>
                <a:latin typeface="BIZ UDPゴシック" panose="020B0400000000000000" pitchFamily="50" charset="-128"/>
                <a:ea typeface="BIZ UDPゴシック" panose="020B0400000000000000" pitchFamily="50" charset="-128"/>
              </a:rPr>
              <a:t>特種部隊による、非合法な標的殺害作戦の組織化を進めた米国の国家安全保障政策の変更を中心に据え、</a:t>
            </a:r>
            <a:r>
              <a:rPr lang="en-US" altLang="ja-JP" sz="1600" b="0" i="0" dirty="0">
                <a:solidFill>
                  <a:srgbClr val="0F1111"/>
                </a:solidFill>
                <a:effectLst/>
                <a:latin typeface="BIZ UDPゴシック" panose="020B0400000000000000" pitchFamily="50" charset="-128"/>
                <a:ea typeface="BIZ UDPゴシック" panose="020B0400000000000000" pitchFamily="50" charset="-128"/>
              </a:rPr>
              <a:t>JSOC</a:t>
            </a:r>
            <a:r>
              <a:rPr lang="ja-JP" altLang="en-US" sz="1600" b="0" i="0" dirty="0">
                <a:solidFill>
                  <a:srgbClr val="0F1111"/>
                </a:solidFill>
                <a:effectLst/>
                <a:latin typeface="BIZ UDPゴシック" panose="020B0400000000000000" pitchFamily="50" charset="-128"/>
                <a:ea typeface="BIZ UDPゴシック" panose="020B0400000000000000" pitchFamily="50" charset="-128"/>
              </a:rPr>
              <a:t>（統合特殊作戦軍）隷下の対テロ部隊や無人機、巡航ミサイルという、説明責任を問われない、極秘かつ順応性に富んだ戦力を主体にした戦争目標の拡大＝標的殺害作戦を推進した過程を描いている。</a:t>
            </a:r>
            <a:endParaRPr lang="ja-JP" altLang="en-US" sz="16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7F6B444A-45E4-93B0-B0FC-62094797CF5B}"/>
              </a:ext>
            </a:extLst>
          </p:cNvPr>
          <p:cNvSpPr txBox="1"/>
          <p:nvPr/>
        </p:nvSpPr>
        <p:spPr>
          <a:xfrm>
            <a:off x="1276699" y="6336117"/>
            <a:ext cx="1172150"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（出所）柏書房</a:t>
            </a:r>
          </a:p>
        </p:txBody>
      </p:sp>
    </p:spTree>
    <p:extLst>
      <p:ext uri="{BB962C8B-B14F-4D97-AF65-F5344CB8AC3E}">
        <p14:creationId xmlns:p14="http://schemas.microsoft.com/office/powerpoint/2010/main" val="1501376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latin typeface="Meiryo UI" panose="020B0604030504040204" pitchFamily="50" charset="-128"/>
                <a:ea typeface="Meiryo UI" panose="020B0604030504040204" pitchFamily="50" charset="-128"/>
              </a:rPr>
              <a:t>諜報組織との連携によるウクライナ＝</a:t>
            </a:r>
            <a:r>
              <a:rPr kumimoji="1" lang="en-US" altLang="ja-JP" sz="2800" b="1" dirty="0">
                <a:latin typeface="Meiryo UI" panose="020B0604030504040204" pitchFamily="50" charset="-128"/>
                <a:ea typeface="Meiryo UI" panose="020B0604030504040204" pitchFamily="50" charset="-128"/>
              </a:rPr>
              <a:t>NATO</a:t>
            </a:r>
            <a:r>
              <a:rPr kumimoji="1" lang="ja-JP" altLang="en-US" sz="2800" b="1" dirty="0">
                <a:latin typeface="Meiryo UI" panose="020B0604030504040204" pitchFamily="50" charset="-128"/>
                <a:ea typeface="Meiryo UI" panose="020B0604030504040204" pitchFamily="50" charset="-128"/>
              </a:rPr>
              <a:t>連合司令部攻撃</a:t>
            </a:r>
          </a:p>
        </p:txBody>
      </p:sp>
      <p:sp>
        <p:nvSpPr>
          <p:cNvPr id="6" name="テキスト ボックス 5">
            <a:extLst>
              <a:ext uri="{FF2B5EF4-FFF2-40B4-BE49-F238E27FC236}">
                <a16:creationId xmlns:a16="http://schemas.microsoft.com/office/drawing/2014/main" id="{2659DEAC-D860-BC54-0B21-91646E96008B}"/>
              </a:ext>
            </a:extLst>
          </p:cNvPr>
          <p:cNvSpPr txBox="1"/>
          <p:nvPr/>
        </p:nvSpPr>
        <p:spPr>
          <a:xfrm>
            <a:off x="159629" y="566843"/>
            <a:ext cx="11915140" cy="1754326"/>
          </a:xfrm>
          <a:prstGeom prst="rect">
            <a:avLst/>
          </a:prstGeom>
          <a:noFill/>
        </p:spPr>
        <p:txBody>
          <a:bodyPr wrap="square">
            <a:spAutoFit/>
          </a:bodyPr>
          <a:lstStyle/>
          <a:p>
            <a:r>
              <a:rPr lang="ja-JP" altLang="en-US" b="0" i="0" dirty="0">
                <a:effectLst/>
                <a:latin typeface="BIZ UDPゴシック" panose="020B0400000000000000" pitchFamily="50" charset="-128"/>
                <a:ea typeface="BIZ UDPゴシック" panose="020B0400000000000000" pitchFamily="50" charset="-128"/>
              </a:rPr>
              <a:t>ロシア国防省の報道によると、</a:t>
            </a:r>
            <a:r>
              <a:rPr lang="en-US" altLang="ja-JP" b="0" i="0" dirty="0">
                <a:effectLst/>
                <a:latin typeface="BIZ UDPゴシック" panose="020B0400000000000000" pitchFamily="50" charset="-128"/>
                <a:ea typeface="BIZ UDPゴシック" panose="020B0400000000000000" pitchFamily="50" charset="-128"/>
              </a:rPr>
              <a:t>8</a:t>
            </a:r>
            <a:r>
              <a:rPr lang="ja-JP" altLang="en-US" b="0" i="0" dirty="0">
                <a:effectLst/>
                <a:latin typeface="BIZ UDPゴシック" panose="020B0400000000000000" pitchFamily="50" charset="-128"/>
                <a:ea typeface="BIZ UDPゴシック" panose="020B0400000000000000" pitchFamily="50" charset="-128"/>
              </a:rPr>
              <a:t>月</a:t>
            </a:r>
            <a:r>
              <a:rPr lang="en-US" altLang="ja-JP" b="0" i="0" dirty="0">
                <a:effectLst/>
                <a:latin typeface="BIZ UDPゴシック" panose="020B0400000000000000" pitchFamily="50" charset="-128"/>
                <a:ea typeface="BIZ UDPゴシック" panose="020B0400000000000000" pitchFamily="50" charset="-128"/>
              </a:rPr>
              <a:t>23</a:t>
            </a:r>
            <a:r>
              <a:rPr lang="ja-JP" altLang="en-US" b="0" i="0" dirty="0">
                <a:effectLst/>
                <a:latin typeface="BIZ UDPゴシック" panose="020B0400000000000000" pitchFamily="50" charset="-128"/>
                <a:ea typeface="BIZ UDPゴシック" panose="020B0400000000000000" pitchFamily="50" charset="-128"/>
              </a:rPr>
              <a:t>日から</a:t>
            </a:r>
            <a:r>
              <a:rPr lang="en-US" altLang="ja-JP" b="0" i="0" dirty="0">
                <a:effectLst/>
                <a:latin typeface="BIZ UDPゴシック" panose="020B0400000000000000" pitchFamily="50" charset="-128"/>
                <a:ea typeface="BIZ UDPゴシック" panose="020B0400000000000000" pitchFamily="50" charset="-128"/>
              </a:rPr>
              <a:t>24</a:t>
            </a:r>
            <a:r>
              <a:rPr lang="ja-JP" altLang="en-US" b="0" i="0" dirty="0">
                <a:effectLst/>
                <a:latin typeface="BIZ UDPゴシック" panose="020B0400000000000000" pitchFamily="50" charset="-128"/>
                <a:ea typeface="BIZ UDPゴシック" panose="020B0400000000000000" pitchFamily="50" charset="-128"/>
              </a:rPr>
              <a:t>日の夜、ロシアの高精度兵器による攻撃により、ウクライナと</a:t>
            </a:r>
            <a:r>
              <a:rPr lang="en-US" altLang="ja-JP" b="0" i="0" dirty="0">
                <a:effectLst/>
                <a:latin typeface="BIZ UDPゴシック" panose="020B0400000000000000" pitchFamily="50" charset="-128"/>
                <a:ea typeface="BIZ UDPゴシック" panose="020B0400000000000000" pitchFamily="50" charset="-128"/>
              </a:rPr>
              <a:t>NATO</a:t>
            </a:r>
            <a:r>
              <a:rPr lang="ja-JP" altLang="en-US" b="0" i="0" dirty="0">
                <a:effectLst/>
                <a:latin typeface="BIZ UDPゴシック" panose="020B0400000000000000" pitchFamily="50" charset="-128"/>
                <a:ea typeface="BIZ UDPゴシック" panose="020B0400000000000000" pitchFamily="50" charset="-128"/>
              </a:rPr>
              <a:t>の指揮センターが破壊された。これにより</a:t>
            </a:r>
            <a:r>
              <a:rPr lang="en-US" altLang="ja-JP" b="0" i="0" dirty="0">
                <a:effectLst/>
                <a:latin typeface="BIZ UDPゴシック" panose="020B0400000000000000" pitchFamily="50" charset="-128"/>
                <a:ea typeface="BIZ UDPゴシック" panose="020B0400000000000000" pitchFamily="50" charset="-128"/>
              </a:rPr>
              <a:t>NATO</a:t>
            </a:r>
            <a:r>
              <a:rPr lang="ja-JP" altLang="en-US" b="0" i="0" dirty="0">
                <a:effectLst/>
                <a:latin typeface="BIZ UDPゴシック" panose="020B0400000000000000" pitchFamily="50" charset="-128"/>
                <a:ea typeface="BIZ UDPゴシック" panose="020B0400000000000000" pitchFamily="50" charset="-128"/>
              </a:rPr>
              <a:t>軍将官や高級幹部などが死亡。同席していた米軍の特殊部隊、英軍の</a:t>
            </a:r>
            <a:r>
              <a:rPr lang="en-US" altLang="ja-JP" b="0" i="0" dirty="0">
                <a:effectLst/>
                <a:latin typeface="BIZ UDPゴシック" panose="020B0400000000000000" pitchFamily="50" charset="-128"/>
                <a:ea typeface="BIZ UDPゴシック" panose="020B0400000000000000" pitchFamily="50" charset="-128"/>
              </a:rPr>
              <a:t>SAS</a:t>
            </a:r>
            <a:r>
              <a:rPr lang="ja-JP" altLang="en-US" b="0" i="0" dirty="0">
                <a:effectLst/>
                <a:latin typeface="BIZ UDPゴシック" panose="020B0400000000000000" pitchFamily="50" charset="-128"/>
                <a:ea typeface="BIZ UDPゴシック" panose="020B0400000000000000" pitchFamily="50" charset="-128"/>
              </a:rPr>
              <a:t>・</a:t>
            </a:r>
            <a:r>
              <a:rPr lang="en-US" altLang="ja-JP" b="0" i="0" dirty="0">
                <a:effectLst/>
                <a:latin typeface="BIZ UDPゴシック" panose="020B0400000000000000" pitchFamily="50" charset="-128"/>
                <a:ea typeface="BIZ UDPゴシック" panose="020B0400000000000000" pitchFamily="50" charset="-128"/>
              </a:rPr>
              <a:t>SBS</a:t>
            </a:r>
            <a:r>
              <a:rPr lang="ja-JP" altLang="en-US" b="0" i="0" dirty="0">
                <a:effectLst/>
                <a:latin typeface="BIZ UDPゴシック" panose="020B0400000000000000" pitchFamily="50" charset="-128"/>
                <a:ea typeface="BIZ UDPゴシック" panose="020B0400000000000000" pitchFamily="50" charset="-128"/>
              </a:rPr>
              <a:t>指揮官、ポーランド、ドイツなど観戦武官が死亡するなど重大な被害がもたらされた。</a:t>
            </a:r>
            <a:endParaRPr lang="en-US" altLang="ja-JP" b="0" i="0" dirty="0">
              <a:effectLst/>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また、ロシアは、西ウクライナ＠リビウにあるウクライナ地上軍アカデミー第</a:t>
            </a:r>
            <a:r>
              <a:rPr lang="en-US" altLang="ja-JP" b="0" i="0" dirty="0">
                <a:effectLst/>
                <a:latin typeface="BIZ UDPゴシック" panose="020B0400000000000000" pitchFamily="50" charset="-128"/>
                <a:ea typeface="BIZ UDPゴシック" panose="020B0400000000000000" pitchFamily="50" charset="-128"/>
              </a:rPr>
              <a:t>9</a:t>
            </a:r>
            <a:r>
              <a:rPr lang="ja-JP" altLang="en-US" b="0" i="0" dirty="0">
                <a:effectLst/>
                <a:latin typeface="BIZ UDPゴシック" panose="020B0400000000000000" pitchFamily="50" charset="-128"/>
                <a:ea typeface="BIZ UDPゴシック" panose="020B0400000000000000" pitchFamily="50" charset="-128"/>
              </a:rPr>
              <a:t>訓練団の施設をミサイルで破壊。この施設には、ポーランドやドイツ・イギリス・フランス・米国などの外国傭兵が多数宿泊しており、</a:t>
            </a:r>
            <a:r>
              <a:rPr lang="en-US" altLang="ja-JP" b="0" i="0" dirty="0">
                <a:effectLst/>
                <a:latin typeface="BIZ UDPゴシック" panose="020B0400000000000000" pitchFamily="50" charset="-128"/>
                <a:ea typeface="BIZ UDPゴシック" panose="020B0400000000000000" pitchFamily="50" charset="-128"/>
              </a:rPr>
              <a:t>1500</a:t>
            </a:r>
            <a:r>
              <a:rPr lang="ja-JP" altLang="en-US" b="0" i="0" dirty="0">
                <a:effectLst/>
                <a:latin typeface="BIZ UDPゴシック" panose="020B0400000000000000" pitchFamily="50" charset="-128"/>
                <a:ea typeface="BIZ UDPゴシック" panose="020B0400000000000000" pitchFamily="50" charset="-128"/>
              </a:rPr>
              <a:t>名以上の死傷者を出している。これは</a:t>
            </a:r>
            <a:r>
              <a:rPr lang="ja-JP" altLang="en-US" dirty="0">
                <a:latin typeface="BIZ UDPゴシック" panose="020B0400000000000000" pitchFamily="50" charset="-128"/>
                <a:ea typeface="BIZ UDPゴシック" panose="020B0400000000000000" pitchFamily="50" charset="-128"/>
              </a:rPr>
              <a:t>諜報機関</a:t>
            </a:r>
            <a:r>
              <a:rPr lang="en-US" altLang="ja-JP" dirty="0">
                <a:latin typeface="BIZ UDPゴシック" panose="020B0400000000000000" pitchFamily="50" charset="-128"/>
                <a:ea typeface="BIZ UDPゴシック" panose="020B0400000000000000" pitchFamily="50" charset="-128"/>
              </a:rPr>
              <a:t>FSB</a:t>
            </a:r>
            <a:r>
              <a:rPr lang="ja-JP" altLang="en-US" dirty="0">
                <a:latin typeface="BIZ UDPゴシック" panose="020B0400000000000000" pitchFamily="50" charset="-128"/>
                <a:ea typeface="BIZ UDPゴシック" panose="020B0400000000000000" pitchFamily="50" charset="-128"/>
              </a:rPr>
              <a:t>の情報によるタイムリーな攻撃が行われている。</a:t>
            </a:r>
          </a:p>
        </p:txBody>
      </p:sp>
      <p:pic>
        <p:nvPicPr>
          <p:cNvPr id="2050" name="Picture 2">
            <a:extLst>
              <a:ext uri="{FF2B5EF4-FFF2-40B4-BE49-F238E27FC236}">
                <a16:creationId xmlns:a16="http://schemas.microsoft.com/office/drawing/2014/main" id="{1CA69A36-A2F9-8025-E707-323286D5B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53" y="2471828"/>
            <a:ext cx="5238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4A684AD-A820-5E30-041E-E7EF52821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2334" y="2471828"/>
            <a:ext cx="6191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94639E7-099E-865D-5AAB-981F0E03A5C2}"/>
              </a:ext>
            </a:extLst>
          </p:cNvPr>
          <p:cNvSpPr txBox="1"/>
          <p:nvPr/>
        </p:nvSpPr>
        <p:spPr>
          <a:xfrm>
            <a:off x="5760211" y="6335174"/>
            <a:ext cx="6104744" cy="276999"/>
          </a:xfrm>
          <a:prstGeom prst="rect">
            <a:avLst/>
          </a:prstGeom>
          <a:noFill/>
        </p:spPr>
        <p:txBody>
          <a:bodyPr wrap="square">
            <a:spAutoFit/>
          </a:bodyPr>
          <a:lstStyle/>
          <a:p>
            <a:r>
              <a:rPr lang="ja-JP" altLang="en-US" sz="1200" b="0" i="0" dirty="0">
                <a:effectLst/>
                <a:latin typeface="Meiryo" panose="020B0604030504040204" pitchFamily="50" charset="-128"/>
                <a:ea typeface="Meiryo" panose="020B0604030504040204" pitchFamily="50" charset="-128"/>
              </a:rPr>
              <a:t>ミサイル攻撃後のリボフの地上軍士官学校。写真：</a:t>
            </a:r>
            <a:r>
              <a:rPr lang="en-US" altLang="ja-JP" sz="1200" b="0" i="0" dirty="0">
                <a:effectLst/>
                <a:latin typeface="Meiryo" panose="020B0604030504040204" pitchFamily="50" charset="-128"/>
                <a:ea typeface="Meiryo" panose="020B0604030504040204" pitchFamily="50" charset="-128"/>
              </a:rPr>
              <a:t>t.me/</a:t>
            </a:r>
            <a:r>
              <a:rPr lang="ja-JP" altLang="en-US" sz="1200" b="0" i="0" dirty="0">
                <a:effectLst/>
                <a:latin typeface="Meiryo" panose="020B0604030504040204" pitchFamily="50" charset="-128"/>
                <a:ea typeface="Meiryo" panose="020B0604030504040204" pitchFamily="50" charset="-128"/>
              </a:rPr>
              <a:t>インファントミリタリオ</a:t>
            </a:r>
            <a:endParaRPr lang="ja-JP" altLang="en-US" sz="1200" dirty="0"/>
          </a:p>
        </p:txBody>
      </p:sp>
      <p:sp>
        <p:nvSpPr>
          <p:cNvPr id="7" name="テキスト ボックス 6">
            <a:extLst>
              <a:ext uri="{FF2B5EF4-FFF2-40B4-BE49-F238E27FC236}">
                <a16:creationId xmlns:a16="http://schemas.microsoft.com/office/drawing/2014/main" id="{CE3169F8-1F2E-2083-9D7C-8F15B8359745}"/>
              </a:ext>
            </a:extLst>
          </p:cNvPr>
          <p:cNvSpPr txBox="1"/>
          <p:nvPr/>
        </p:nvSpPr>
        <p:spPr>
          <a:xfrm>
            <a:off x="226353" y="6281828"/>
            <a:ext cx="6104744" cy="276999"/>
          </a:xfrm>
          <a:prstGeom prst="rect">
            <a:avLst/>
          </a:prstGeom>
          <a:noFill/>
        </p:spPr>
        <p:txBody>
          <a:bodyPr wrap="square">
            <a:spAutoFit/>
          </a:bodyPr>
          <a:lstStyle/>
          <a:p>
            <a:r>
              <a:rPr lang="ja-JP" altLang="en-US" sz="1200" b="0" i="0" dirty="0">
                <a:effectLst/>
                <a:latin typeface="Meiryo" panose="020B0604030504040204" pitchFamily="50" charset="-128"/>
                <a:ea typeface="Meiryo" panose="020B0604030504040204" pitchFamily="50" charset="-128"/>
              </a:rPr>
              <a:t>ウクライナ＝</a:t>
            </a:r>
            <a:r>
              <a:rPr lang="en-US" altLang="ja-JP" sz="1200" b="0" i="0" dirty="0">
                <a:effectLst/>
                <a:latin typeface="Meiryo" panose="020B0604030504040204" pitchFamily="50" charset="-128"/>
                <a:ea typeface="Meiryo" panose="020B0604030504040204" pitchFamily="50" charset="-128"/>
              </a:rPr>
              <a:t>NATO</a:t>
            </a:r>
            <a:r>
              <a:rPr lang="ja-JP" altLang="en-US" sz="1200" b="0" i="0" dirty="0">
                <a:effectLst/>
                <a:latin typeface="Meiryo" panose="020B0604030504040204" pitchFamily="50" charset="-128"/>
                <a:ea typeface="Meiryo" panose="020B0604030504040204" pitchFamily="50" charset="-128"/>
              </a:rPr>
              <a:t>軍合同指揮センター＠地下をロシア軍が破壊。</a:t>
            </a:r>
            <a:endParaRPr lang="ja-JP" altLang="en-US" sz="1200" dirty="0"/>
          </a:p>
        </p:txBody>
      </p:sp>
      <p:sp>
        <p:nvSpPr>
          <p:cNvPr id="8" name="テキスト ボックス 7">
            <a:extLst>
              <a:ext uri="{FF2B5EF4-FFF2-40B4-BE49-F238E27FC236}">
                <a16:creationId xmlns:a16="http://schemas.microsoft.com/office/drawing/2014/main" id="{C1C32151-7334-B939-2BB1-16BBD4CA514D}"/>
              </a:ext>
            </a:extLst>
          </p:cNvPr>
          <p:cNvSpPr txBox="1"/>
          <p:nvPr/>
        </p:nvSpPr>
        <p:spPr>
          <a:xfrm>
            <a:off x="1505166" y="6605683"/>
            <a:ext cx="10013429" cy="246221"/>
          </a:xfrm>
          <a:prstGeom prst="rect">
            <a:avLst/>
          </a:prstGeom>
          <a:noFill/>
        </p:spPr>
        <p:txBody>
          <a:bodyPr wrap="square">
            <a:spAutoFit/>
          </a:bodyPr>
          <a:lstStyle/>
          <a:p>
            <a:r>
              <a:rPr lang="en-US" altLang="ja-JP" sz="1000" dirty="0">
                <a:latin typeface="Amasis MT Pro Black" panose="02040A04050005020304" pitchFamily="18" charset="0"/>
              </a:rPr>
              <a:t>https://eadaily.com/ru/news/2023/07/22/udar-po-lvovu-unichtozhil-polskih-i-nemeckih-naemnikov-v-akademii-suhoputnyh-voysk</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354104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コネクタ 25">
            <a:extLst>
              <a:ext uri="{FF2B5EF4-FFF2-40B4-BE49-F238E27FC236}">
                <a16:creationId xmlns:a16="http://schemas.microsoft.com/office/drawing/2014/main" id="{FA443470-1F49-BE7B-2E6E-AEBB11BB6F3C}"/>
              </a:ext>
            </a:extLst>
          </p:cNvPr>
          <p:cNvCxnSpPr>
            <a:cxnSpLocks/>
            <a:stCxn id="28" idx="2"/>
            <a:endCxn id="29" idx="0"/>
          </p:cNvCxnSpPr>
          <p:nvPr/>
        </p:nvCxnSpPr>
        <p:spPr>
          <a:xfrm>
            <a:off x="6066518" y="1396375"/>
            <a:ext cx="7709" cy="41687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B72F5E6-0C70-6C5E-0A9F-9AF8FACCA6B7}"/>
              </a:ext>
            </a:extLst>
          </p:cNvPr>
          <p:cNvCxnSpPr>
            <a:cxnSpLocks/>
            <a:endCxn id="23" idx="0"/>
          </p:cNvCxnSpPr>
          <p:nvPr/>
        </p:nvCxnSpPr>
        <p:spPr>
          <a:xfrm>
            <a:off x="9741138" y="2383792"/>
            <a:ext cx="16321" cy="2109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F1BB012-B9C4-46ED-58CF-011A48F0CFF5}"/>
              </a:ext>
            </a:extLst>
          </p:cNvPr>
          <p:cNvCxnSpPr>
            <a:cxnSpLocks/>
            <a:stCxn id="6" idx="2"/>
            <a:endCxn id="21" idx="0"/>
          </p:cNvCxnSpPr>
          <p:nvPr/>
        </p:nvCxnSpPr>
        <p:spPr>
          <a:xfrm flipH="1">
            <a:off x="2434543" y="2452861"/>
            <a:ext cx="2" cy="2032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米軍にビルドインされている</a:t>
            </a:r>
            <a:r>
              <a:rPr kumimoji="1" lang="ja-JP" altLang="en-US" sz="2400" b="1" dirty="0">
                <a:latin typeface="BIZ UDPゴシック" panose="020B0400000000000000" pitchFamily="50" charset="-128"/>
                <a:ea typeface="BIZ UDPゴシック" panose="020B0400000000000000" pitchFamily="50" charset="-128"/>
              </a:rPr>
              <a:t>自衛隊のインテリジェンス部隊</a:t>
            </a:r>
          </a:p>
        </p:txBody>
      </p:sp>
      <p:sp>
        <p:nvSpPr>
          <p:cNvPr id="2" name="四角形: 角を丸くする 1">
            <a:extLst>
              <a:ext uri="{FF2B5EF4-FFF2-40B4-BE49-F238E27FC236}">
                <a16:creationId xmlns:a16="http://schemas.microsoft.com/office/drawing/2014/main" id="{B5C5F303-EC6F-1397-E6F9-60038AC71802}"/>
              </a:ext>
            </a:extLst>
          </p:cNvPr>
          <p:cNvSpPr/>
          <p:nvPr/>
        </p:nvSpPr>
        <p:spPr>
          <a:xfrm>
            <a:off x="5123316" y="1941233"/>
            <a:ext cx="1872343" cy="511629"/>
          </a:xfrm>
          <a:prstGeom prst="roundRect">
            <a:avLst/>
          </a:prstGeom>
          <a:solidFill>
            <a:schemeClr val="accent2">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陸上幕僚監部</a:t>
            </a:r>
          </a:p>
        </p:txBody>
      </p:sp>
      <p:sp>
        <p:nvSpPr>
          <p:cNvPr id="6" name="四角形: 角を丸くする 5">
            <a:extLst>
              <a:ext uri="{FF2B5EF4-FFF2-40B4-BE49-F238E27FC236}">
                <a16:creationId xmlns:a16="http://schemas.microsoft.com/office/drawing/2014/main" id="{B79C0E18-8AEF-D431-9566-D0C1328E6963}"/>
              </a:ext>
            </a:extLst>
          </p:cNvPr>
          <p:cNvSpPr/>
          <p:nvPr/>
        </p:nvSpPr>
        <p:spPr>
          <a:xfrm>
            <a:off x="1498373" y="1941232"/>
            <a:ext cx="1872343" cy="51162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航空</a:t>
            </a:r>
            <a:r>
              <a:rPr kumimoji="1" lang="ja-JP" altLang="en-US" sz="2000" dirty="0">
                <a:latin typeface="BIZ UDPゴシック" panose="020B0400000000000000" pitchFamily="50" charset="-128"/>
                <a:ea typeface="BIZ UDPゴシック" panose="020B0400000000000000" pitchFamily="50" charset="-128"/>
              </a:rPr>
              <a:t>幕僚監部</a:t>
            </a:r>
          </a:p>
        </p:txBody>
      </p:sp>
      <p:sp>
        <p:nvSpPr>
          <p:cNvPr id="14" name="四角形: 角を丸くする 13">
            <a:extLst>
              <a:ext uri="{FF2B5EF4-FFF2-40B4-BE49-F238E27FC236}">
                <a16:creationId xmlns:a16="http://schemas.microsoft.com/office/drawing/2014/main" id="{39D652FF-4DA2-1AFB-0FB1-81F01F5A1004}"/>
              </a:ext>
            </a:extLst>
          </p:cNvPr>
          <p:cNvSpPr/>
          <p:nvPr/>
        </p:nvSpPr>
        <p:spPr>
          <a:xfrm>
            <a:off x="8821286" y="1941231"/>
            <a:ext cx="1872343" cy="511629"/>
          </a:xfrm>
          <a:prstGeom prst="roundRect">
            <a:avLst/>
          </a:prstGeom>
          <a:solidFill>
            <a:schemeClr val="accent5">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海上幕僚監部</a:t>
            </a:r>
          </a:p>
        </p:txBody>
      </p:sp>
      <p:sp>
        <p:nvSpPr>
          <p:cNvPr id="15" name="四角形: 角を丸くする 14">
            <a:extLst>
              <a:ext uri="{FF2B5EF4-FFF2-40B4-BE49-F238E27FC236}">
                <a16:creationId xmlns:a16="http://schemas.microsoft.com/office/drawing/2014/main" id="{A2EDB7EB-04B6-F857-8DB0-C303175DFAD6}"/>
              </a:ext>
            </a:extLst>
          </p:cNvPr>
          <p:cNvSpPr/>
          <p:nvPr/>
        </p:nvSpPr>
        <p:spPr>
          <a:xfrm>
            <a:off x="1288176" y="3534355"/>
            <a:ext cx="2312591" cy="511629"/>
          </a:xfrm>
          <a:prstGeom prst="roundRec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運用支援・情報部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CB31D98A-966A-F22C-0B81-674D1540AEB5}"/>
              </a:ext>
            </a:extLst>
          </p:cNvPr>
          <p:cNvSpPr/>
          <p:nvPr/>
        </p:nvSpPr>
        <p:spPr>
          <a:xfrm>
            <a:off x="4495800" y="3534568"/>
            <a:ext cx="3200400" cy="511629"/>
          </a:xfrm>
          <a:prstGeom prst="roundRec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指揮通信システム・情報部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9" name="四角形: 角を丸くする 18">
            <a:extLst>
              <a:ext uri="{FF2B5EF4-FFF2-40B4-BE49-F238E27FC236}">
                <a16:creationId xmlns:a16="http://schemas.microsoft.com/office/drawing/2014/main" id="{345E2838-79ED-35BF-C010-5DA7337CD4E0}"/>
              </a:ext>
            </a:extLst>
          </p:cNvPr>
          <p:cNvSpPr/>
          <p:nvPr/>
        </p:nvSpPr>
        <p:spPr>
          <a:xfrm>
            <a:off x="8601159" y="3493672"/>
            <a:ext cx="2312591" cy="511629"/>
          </a:xfrm>
          <a:prstGeom prst="roundRec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指揮通信情報部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1" name="四角形: 角を丸くする 20">
            <a:extLst>
              <a:ext uri="{FF2B5EF4-FFF2-40B4-BE49-F238E27FC236}">
                <a16:creationId xmlns:a16="http://schemas.microsoft.com/office/drawing/2014/main" id="{B5641F43-4F51-C6F8-C65D-9F1AF74DDE70}"/>
              </a:ext>
            </a:extLst>
          </p:cNvPr>
          <p:cNvSpPr/>
          <p:nvPr/>
        </p:nvSpPr>
        <p:spPr>
          <a:xfrm>
            <a:off x="1683430" y="4485318"/>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情報課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2" name="四角形: 角を丸くする 21">
            <a:extLst>
              <a:ext uri="{FF2B5EF4-FFF2-40B4-BE49-F238E27FC236}">
                <a16:creationId xmlns:a16="http://schemas.microsoft.com/office/drawing/2014/main" id="{50FDC076-A79A-978A-6AE6-CAE020EBA9E4}"/>
              </a:ext>
            </a:extLst>
          </p:cNvPr>
          <p:cNvSpPr/>
          <p:nvPr/>
        </p:nvSpPr>
        <p:spPr>
          <a:xfrm>
            <a:off x="5308374" y="4485318"/>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情報課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3" name="四角形: 角を丸くする 22">
            <a:extLst>
              <a:ext uri="{FF2B5EF4-FFF2-40B4-BE49-F238E27FC236}">
                <a16:creationId xmlns:a16="http://schemas.microsoft.com/office/drawing/2014/main" id="{D14156DA-9BE3-B6D1-FBDD-A31068DB8D91}"/>
              </a:ext>
            </a:extLst>
          </p:cNvPr>
          <p:cNvSpPr/>
          <p:nvPr/>
        </p:nvSpPr>
        <p:spPr>
          <a:xfrm>
            <a:off x="9006346" y="4493031"/>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情報課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8" name="四角形: 角を丸くする 27">
            <a:extLst>
              <a:ext uri="{FF2B5EF4-FFF2-40B4-BE49-F238E27FC236}">
                <a16:creationId xmlns:a16="http://schemas.microsoft.com/office/drawing/2014/main" id="{0A7EE8EF-5CE3-3274-CCC5-1D65368ABDF2}"/>
              </a:ext>
            </a:extLst>
          </p:cNvPr>
          <p:cNvSpPr/>
          <p:nvPr/>
        </p:nvSpPr>
        <p:spPr>
          <a:xfrm>
            <a:off x="5130346" y="884746"/>
            <a:ext cx="1872343" cy="511629"/>
          </a:xfrm>
          <a:prstGeom prst="roundRect">
            <a:avLst/>
          </a:prstGeom>
          <a:solidFill>
            <a:srgbClr val="00206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統合幕僚監部</a:t>
            </a:r>
          </a:p>
        </p:txBody>
      </p:sp>
      <p:sp>
        <p:nvSpPr>
          <p:cNvPr id="29" name="四角形: 角を丸くする 28">
            <a:extLst>
              <a:ext uri="{FF2B5EF4-FFF2-40B4-BE49-F238E27FC236}">
                <a16:creationId xmlns:a16="http://schemas.microsoft.com/office/drawing/2014/main" id="{2C25D5BC-2493-479D-A61F-F8335ABDAEDF}"/>
              </a:ext>
            </a:extLst>
          </p:cNvPr>
          <p:cNvSpPr/>
          <p:nvPr/>
        </p:nvSpPr>
        <p:spPr>
          <a:xfrm>
            <a:off x="4822369" y="5565171"/>
            <a:ext cx="2503715" cy="511629"/>
          </a:xfrm>
          <a:custGeom>
            <a:avLst/>
            <a:gdLst>
              <a:gd name="connsiteX0" fmla="*/ 0 w 2503715"/>
              <a:gd name="connsiteY0" fmla="*/ 85273 h 511629"/>
              <a:gd name="connsiteX1" fmla="*/ 85273 w 2503715"/>
              <a:gd name="connsiteY1" fmla="*/ 0 h 511629"/>
              <a:gd name="connsiteX2" fmla="*/ 715229 w 2503715"/>
              <a:gd name="connsiteY2" fmla="*/ 0 h 511629"/>
              <a:gd name="connsiteX3" fmla="*/ 1275189 w 2503715"/>
              <a:gd name="connsiteY3" fmla="*/ 0 h 511629"/>
              <a:gd name="connsiteX4" fmla="*/ 1881813 w 2503715"/>
              <a:gd name="connsiteY4" fmla="*/ 0 h 511629"/>
              <a:gd name="connsiteX5" fmla="*/ 2418442 w 2503715"/>
              <a:gd name="connsiteY5" fmla="*/ 0 h 511629"/>
              <a:gd name="connsiteX6" fmla="*/ 2503715 w 2503715"/>
              <a:gd name="connsiteY6" fmla="*/ 85273 h 511629"/>
              <a:gd name="connsiteX7" fmla="*/ 2503715 w 2503715"/>
              <a:gd name="connsiteY7" fmla="*/ 426356 h 511629"/>
              <a:gd name="connsiteX8" fmla="*/ 2418442 w 2503715"/>
              <a:gd name="connsiteY8" fmla="*/ 511629 h 511629"/>
              <a:gd name="connsiteX9" fmla="*/ 1905145 w 2503715"/>
              <a:gd name="connsiteY9" fmla="*/ 511629 h 511629"/>
              <a:gd name="connsiteX10" fmla="*/ 1391848 w 2503715"/>
              <a:gd name="connsiteY10" fmla="*/ 511629 h 511629"/>
              <a:gd name="connsiteX11" fmla="*/ 855219 w 2503715"/>
              <a:gd name="connsiteY11" fmla="*/ 511629 h 511629"/>
              <a:gd name="connsiteX12" fmla="*/ 85273 w 2503715"/>
              <a:gd name="connsiteY12" fmla="*/ 511629 h 511629"/>
              <a:gd name="connsiteX13" fmla="*/ 0 w 2503715"/>
              <a:gd name="connsiteY13" fmla="*/ 426356 h 511629"/>
              <a:gd name="connsiteX14" fmla="*/ 0 w 2503715"/>
              <a:gd name="connsiteY14" fmla="*/ 85273 h 51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715" h="511629" fill="none" extrusionOk="0">
                <a:moveTo>
                  <a:pt x="0" y="85273"/>
                </a:moveTo>
                <a:cubicBezTo>
                  <a:pt x="3012" y="31258"/>
                  <a:pt x="29619" y="-4842"/>
                  <a:pt x="85273" y="0"/>
                </a:cubicBezTo>
                <a:cubicBezTo>
                  <a:pt x="287239" y="-53272"/>
                  <a:pt x="492831" y="36232"/>
                  <a:pt x="715229" y="0"/>
                </a:cubicBezTo>
                <a:cubicBezTo>
                  <a:pt x="937627" y="-36232"/>
                  <a:pt x="1055908" y="42102"/>
                  <a:pt x="1275189" y="0"/>
                </a:cubicBezTo>
                <a:cubicBezTo>
                  <a:pt x="1494470" y="-42102"/>
                  <a:pt x="1630943" y="70469"/>
                  <a:pt x="1881813" y="0"/>
                </a:cubicBezTo>
                <a:cubicBezTo>
                  <a:pt x="2132683" y="-70469"/>
                  <a:pt x="2217333" y="20616"/>
                  <a:pt x="2418442" y="0"/>
                </a:cubicBezTo>
                <a:cubicBezTo>
                  <a:pt x="2467579" y="1091"/>
                  <a:pt x="2492006" y="38703"/>
                  <a:pt x="2503715" y="85273"/>
                </a:cubicBezTo>
                <a:cubicBezTo>
                  <a:pt x="2528576" y="163802"/>
                  <a:pt x="2468254" y="338932"/>
                  <a:pt x="2503715" y="426356"/>
                </a:cubicBezTo>
                <a:cubicBezTo>
                  <a:pt x="2505458" y="462039"/>
                  <a:pt x="2466625" y="506247"/>
                  <a:pt x="2418442" y="511629"/>
                </a:cubicBezTo>
                <a:cubicBezTo>
                  <a:pt x="2224090" y="543389"/>
                  <a:pt x="2113233" y="479665"/>
                  <a:pt x="1905145" y="511629"/>
                </a:cubicBezTo>
                <a:cubicBezTo>
                  <a:pt x="1697057" y="543593"/>
                  <a:pt x="1626338" y="467625"/>
                  <a:pt x="1391848" y="511629"/>
                </a:cubicBezTo>
                <a:cubicBezTo>
                  <a:pt x="1157358" y="555633"/>
                  <a:pt x="1108892" y="462048"/>
                  <a:pt x="855219" y="511629"/>
                </a:cubicBezTo>
                <a:cubicBezTo>
                  <a:pt x="601546" y="561210"/>
                  <a:pt x="306679" y="475255"/>
                  <a:pt x="85273" y="511629"/>
                </a:cubicBezTo>
                <a:cubicBezTo>
                  <a:pt x="35779" y="515951"/>
                  <a:pt x="-4704" y="469417"/>
                  <a:pt x="0" y="426356"/>
                </a:cubicBezTo>
                <a:cubicBezTo>
                  <a:pt x="-5452" y="256837"/>
                  <a:pt x="29669" y="198429"/>
                  <a:pt x="0" y="85273"/>
                </a:cubicBezTo>
                <a:close/>
              </a:path>
              <a:path w="2503715" h="511629" stroke="0" extrusionOk="0">
                <a:moveTo>
                  <a:pt x="0" y="85273"/>
                </a:moveTo>
                <a:cubicBezTo>
                  <a:pt x="-4046" y="36730"/>
                  <a:pt x="32313" y="8649"/>
                  <a:pt x="85273" y="0"/>
                </a:cubicBezTo>
                <a:cubicBezTo>
                  <a:pt x="308370" y="-15347"/>
                  <a:pt x="402588" y="20724"/>
                  <a:pt x="598570" y="0"/>
                </a:cubicBezTo>
                <a:cubicBezTo>
                  <a:pt x="794552" y="-20724"/>
                  <a:pt x="931883" y="1345"/>
                  <a:pt x="1228526" y="0"/>
                </a:cubicBezTo>
                <a:cubicBezTo>
                  <a:pt x="1525169" y="-1345"/>
                  <a:pt x="1629500" y="63378"/>
                  <a:pt x="1858481" y="0"/>
                </a:cubicBezTo>
                <a:cubicBezTo>
                  <a:pt x="2087463" y="-63378"/>
                  <a:pt x="2261872" y="53249"/>
                  <a:pt x="2418442" y="0"/>
                </a:cubicBezTo>
                <a:cubicBezTo>
                  <a:pt x="2475835" y="1725"/>
                  <a:pt x="2490469" y="40529"/>
                  <a:pt x="2503715" y="85273"/>
                </a:cubicBezTo>
                <a:cubicBezTo>
                  <a:pt x="2535920" y="230855"/>
                  <a:pt x="2469836" y="343057"/>
                  <a:pt x="2503715" y="426356"/>
                </a:cubicBezTo>
                <a:cubicBezTo>
                  <a:pt x="2509379" y="467134"/>
                  <a:pt x="2456048" y="503365"/>
                  <a:pt x="2418442" y="511629"/>
                </a:cubicBezTo>
                <a:cubicBezTo>
                  <a:pt x="2283904" y="536824"/>
                  <a:pt x="1984645" y="449031"/>
                  <a:pt x="1788486" y="511629"/>
                </a:cubicBezTo>
                <a:cubicBezTo>
                  <a:pt x="1592327" y="574227"/>
                  <a:pt x="1289830" y="493516"/>
                  <a:pt x="1158531" y="511629"/>
                </a:cubicBezTo>
                <a:cubicBezTo>
                  <a:pt x="1027232" y="529742"/>
                  <a:pt x="763652" y="506010"/>
                  <a:pt x="598570" y="511629"/>
                </a:cubicBezTo>
                <a:cubicBezTo>
                  <a:pt x="433488" y="517248"/>
                  <a:pt x="341468" y="506615"/>
                  <a:pt x="85273" y="511629"/>
                </a:cubicBezTo>
                <a:cubicBezTo>
                  <a:pt x="34846" y="509822"/>
                  <a:pt x="8063" y="483557"/>
                  <a:pt x="0" y="426356"/>
                </a:cubicBezTo>
                <a:cubicBezTo>
                  <a:pt x="-19406" y="267714"/>
                  <a:pt x="18486" y="251107"/>
                  <a:pt x="0" y="85273"/>
                </a:cubicBezTo>
                <a:close/>
              </a:path>
            </a:pathLst>
          </a:custGeom>
          <a:solidFill>
            <a:srgbClr val="7030A0"/>
          </a:solidFill>
          <a:ln>
            <a:solidFill>
              <a:schemeClr val="tx1"/>
            </a:solidFill>
            <a:prstDash val="sysDot"/>
            <a:extLst>
              <a:ext uri="{C807C97D-BFC1-408E-A445-0C87EB9F89A2}">
                <ask:lineSketchStyleProps xmlns:ask="http://schemas.microsoft.com/office/drawing/2018/sketchyshapes" sd="313157059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特別勤務班（別班）</a:t>
            </a:r>
          </a:p>
        </p:txBody>
      </p:sp>
      <p:sp>
        <p:nvSpPr>
          <p:cNvPr id="31" name="四角形: 角を丸くする 30">
            <a:extLst>
              <a:ext uri="{FF2B5EF4-FFF2-40B4-BE49-F238E27FC236}">
                <a16:creationId xmlns:a16="http://schemas.microsoft.com/office/drawing/2014/main" id="{16039595-4A4F-8B49-0AD1-FBE404CDB8DD}"/>
              </a:ext>
            </a:extLst>
          </p:cNvPr>
          <p:cNvSpPr/>
          <p:nvPr/>
        </p:nvSpPr>
        <p:spPr>
          <a:xfrm>
            <a:off x="1305605" y="5487244"/>
            <a:ext cx="2155363" cy="834350"/>
          </a:xfrm>
          <a:custGeom>
            <a:avLst/>
            <a:gdLst>
              <a:gd name="connsiteX0" fmla="*/ 0 w 2155363"/>
              <a:gd name="connsiteY0" fmla="*/ 139061 h 834350"/>
              <a:gd name="connsiteX1" fmla="*/ 139061 w 2155363"/>
              <a:gd name="connsiteY1" fmla="*/ 0 h 834350"/>
              <a:gd name="connsiteX2" fmla="*/ 570826 w 2155363"/>
              <a:gd name="connsiteY2" fmla="*/ 0 h 834350"/>
              <a:gd name="connsiteX3" fmla="*/ 1077682 w 2155363"/>
              <a:gd name="connsiteY3" fmla="*/ 0 h 834350"/>
              <a:gd name="connsiteX4" fmla="*/ 1546992 w 2155363"/>
              <a:gd name="connsiteY4" fmla="*/ 0 h 834350"/>
              <a:gd name="connsiteX5" fmla="*/ 2016302 w 2155363"/>
              <a:gd name="connsiteY5" fmla="*/ 0 h 834350"/>
              <a:gd name="connsiteX6" fmla="*/ 2155363 w 2155363"/>
              <a:gd name="connsiteY6" fmla="*/ 139061 h 834350"/>
              <a:gd name="connsiteX7" fmla="*/ 2155363 w 2155363"/>
              <a:gd name="connsiteY7" fmla="*/ 695289 h 834350"/>
              <a:gd name="connsiteX8" fmla="*/ 2016302 w 2155363"/>
              <a:gd name="connsiteY8" fmla="*/ 834350 h 834350"/>
              <a:gd name="connsiteX9" fmla="*/ 1565764 w 2155363"/>
              <a:gd name="connsiteY9" fmla="*/ 834350 h 834350"/>
              <a:gd name="connsiteX10" fmla="*/ 1115226 w 2155363"/>
              <a:gd name="connsiteY10" fmla="*/ 834350 h 834350"/>
              <a:gd name="connsiteX11" fmla="*/ 664688 w 2155363"/>
              <a:gd name="connsiteY11" fmla="*/ 834350 h 834350"/>
              <a:gd name="connsiteX12" fmla="*/ 139061 w 2155363"/>
              <a:gd name="connsiteY12" fmla="*/ 834350 h 834350"/>
              <a:gd name="connsiteX13" fmla="*/ 0 w 2155363"/>
              <a:gd name="connsiteY13" fmla="*/ 695289 h 834350"/>
              <a:gd name="connsiteX14" fmla="*/ 0 w 2155363"/>
              <a:gd name="connsiteY14" fmla="*/ 139061 h 8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5363" h="834350" fill="none" extrusionOk="0">
                <a:moveTo>
                  <a:pt x="0" y="139061"/>
                </a:moveTo>
                <a:cubicBezTo>
                  <a:pt x="-1804" y="62813"/>
                  <a:pt x="81436" y="4502"/>
                  <a:pt x="139061" y="0"/>
                </a:cubicBezTo>
                <a:cubicBezTo>
                  <a:pt x="331550" y="-24744"/>
                  <a:pt x="420616" y="47980"/>
                  <a:pt x="570826" y="0"/>
                </a:cubicBezTo>
                <a:cubicBezTo>
                  <a:pt x="721036" y="-47980"/>
                  <a:pt x="935926" y="35222"/>
                  <a:pt x="1077682" y="0"/>
                </a:cubicBezTo>
                <a:cubicBezTo>
                  <a:pt x="1219438" y="-35222"/>
                  <a:pt x="1418131" y="55115"/>
                  <a:pt x="1546992" y="0"/>
                </a:cubicBezTo>
                <a:cubicBezTo>
                  <a:pt x="1675853" y="-55115"/>
                  <a:pt x="1838851" y="12774"/>
                  <a:pt x="2016302" y="0"/>
                </a:cubicBezTo>
                <a:cubicBezTo>
                  <a:pt x="2097756" y="-22058"/>
                  <a:pt x="2155238" y="65384"/>
                  <a:pt x="2155363" y="139061"/>
                </a:cubicBezTo>
                <a:cubicBezTo>
                  <a:pt x="2199357" y="375240"/>
                  <a:pt x="2100186" y="512198"/>
                  <a:pt x="2155363" y="695289"/>
                </a:cubicBezTo>
                <a:cubicBezTo>
                  <a:pt x="2138825" y="757957"/>
                  <a:pt x="2096414" y="815108"/>
                  <a:pt x="2016302" y="834350"/>
                </a:cubicBezTo>
                <a:cubicBezTo>
                  <a:pt x="1905289" y="842176"/>
                  <a:pt x="1758915" y="789035"/>
                  <a:pt x="1565764" y="834350"/>
                </a:cubicBezTo>
                <a:cubicBezTo>
                  <a:pt x="1372613" y="879665"/>
                  <a:pt x="1233577" y="813760"/>
                  <a:pt x="1115226" y="834350"/>
                </a:cubicBezTo>
                <a:cubicBezTo>
                  <a:pt x="996875" y="854940"/>
                  <a:pt x="775152" y="786882"/>
                  <a:pt x="664688" y="834350"/>
                </a:cubicBezTo>
                <a:cubicBezTo>
                  <a:pt x="554224" y="881818"/>
                  <a:pt x="379009" y="819540"/>
                  <a:pt x="139061" y="834350"/>
                </a:cubicBezTo>
                <a:cubicBezTo>
                  <a:pt x="71513" y="824680"/>
                  <a:pt x="6044" y="769157"/>
                  <a:pt x="0" y="695289"/>
                </a:cubicBezTo>
                <a:cubicBezTo>
                  <a:pt x="-36139" y="504049"/>
                  <a:pt x="28550" y="348012"/>
                  <a:pt x="0" y="139061"/>
                </a:cubicBezTo>
                <a:close/>
              </a:path>
              <a:path w="2155363" h="834350" stroke="0" extrusionOk="0">
                <a:moveTo>
                  <a:pt x="0" y="139061"/>
                </a:moveTo>
                <a:cubicBezTo>
                  <a:pt x="-873" y="54454"/>
                  <a:pt x="79434" y="-11427"/>
                  <a:pt x="139061" y="0"/>
                </a:cubicBezTo>
                <a:cubicBezTo>
                  <a:pt x="290809" y="-12777"/>
                  <a:pt x="485241" y="7137"/>
                  <a:pt x="627144" y="0"/>
                </a:cubicBezTo>
                <a:cubicBezTo>
                  <a:pt x="769047" y="-7137"/>
                  <a:pt x="916533" y="23516"/>
                  <a:pt x="1096454" y="0"/>
                </a:cubicBezTo>
                <a:cubicBezTo>
                  <a:pt x="1276375" y="-23516"/>
                  <a:pt x="1446026" y="27292"/>
                  <a:pt x="1565764" y="0"/>
                </a:cubicBezTo>
                <a:cubicBezTo>
                  <a:pt x="1685502" y="-27292"/>
                  <a:pt x="1884317" y="4414"/>
                  <a:pt x="2016302" y="0"/>
                </a:cubicBezTo>
                <a:cubicBezTo>
                  <a:pt x="2102587" y="-5010"/>
                  <a:pt x="2168799" y="49961"/>
                  <a:pt x="2155363" y="139061"/>
                </a:cubicBezTo>
                <a:cubicBezTo>
                  <a:pt x="2177182" y="256234"/>
                  <a:pt x="2121581" y="507561"/>
                  <a:pt x="2155363" y="695289"/>
                </a:cubicBezTo>
                <a:cubicBezTo>
                  <a:pt x="2163327" y="769614"/>
                  <a:pt x="2090742" y="813294"/>
                  <a:pt x="2016302" y="834350"/>
                </a:cubicBezTo>
                <a:cubicBezTo>
                  <a:pt x="1881380" y="878850"/>
                  <a:pt x="1745910" y="792264"/>
                  <a:pt x="1584537" y="834350"/>
                </a:cubicBezTo>
                <a:cubicBezTo>
                  <a:pt x="1423165" y="876436"/>
                  <a:pt x="1356062" y="797860"/>
                  <a:pt x="1152771" y="834350"/>
                </a:cubicBezTo>
                <a:cubicBezTo>
                  <a:pt x="949480" y="870840"/>
                  <a:pt x="762888" y="787726"/>
                  <a:pt x="645916" y="834350"/>
                </a:cubicBezTo>
                <a:cubicBezTo>
                  <a:pt x="528945" y="880974"/>
                  <a:pt x="309046" y="797834"/>
                  <a:pt x="139061" y="834350"/>
                </a:cubicBezTo>
                <a:cubicBezTo>
                  <a:pt x="59892" y="819975"/>
                  <a:pt x="-14291" y="778052"/>
                  <a:pt x="0" y="695289"/>
                </a:cubicBezTo>
                <a:cubicBezTo>
                  <a:pt x="-11451" y="450670"/>
                  <a:pt x="664" y="299444"/>
                  <a:pt x="0" y="139061"/>
                </a:cubicBezTo>
                <a:close/>
              </a:path>
            </a:pathLst>
          </a:custGeom>
          <a:solidFill>
            <a:srgbClr val="7030A0"/>
          </a:solidFill>
          <a:ln>
            <a:solidFill>
              <a:schemeClr val="tx1"/>
            </a:solidFill>
            <a:prstDash val="sysDot"/>
            <a:extLst>
              <a:ext uri="{C807C97D-BFC1-408E-A445-0C87EB9F89A2}">
                <ask:lineSketchStyleProps xmlns:ask="http://schemas.microsoft.com/office/drawing/2018/sketchyshapes" sd="173152533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作戦情報隊</a:t>
            </a:r>
            <a:endParaRPr kumimoji="1"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bg1"/>
                </a:solidFill>
                <a:latin typeface="BIZ UDPゴシック" panose="020B0400000000000000" pitchFamily="50" charset="-128"/>
                <a:ea typeface="BIZ UDPゴシック" panose="020B0400000000000000" pitchFamily="50" charset="-128"/>
              </a:rPr>
              <a:t>情報資料群</a:t>
            </a:r>
            <a:endParaRPr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第２資料隊</a:t>
            </a:r>
          </a:p>
        </p:txBody>
      </p:sp>
      <p:sp>
        <p:nvSpPr>
          <p:cNvPr id="32" name="四角形: 角を丸くする 31">
            <a:extLst>
              <a:ext uri="{FF2B5EF4-FFF2-40B4-BE49-F238E27FC236}">
                <a16:creationId xmlns:a16="http://schemas.microsoft.com/office/drawing/2014/main" id="{4AC6027E-9EA3-E55F-A603-D2328DE78D14}"/>
              </a:ext>
            </a:extLst>
          </p:cNvPr>
          <p:cNvSpPr/>
          <p:nvPr/>
        </p:nvSpPr>
        <p:spPr>
          <a:xfrm>
            <a:off x="8489280" y="5505986"/>
            <a:ext cx="2503715" cy="834350"/>
          </a:xfrm>
          <a:custGeom>
            <a:avLst/>
            <a:gdLst>
              <a:gd name="connsiteX0" fmla="*/ 0 w 2503715"/>
              <a:gd name="connsiteY0" fmla="*/ 139061 h 834350"/>
              <a:gd name="connsiteX1" fmla="*/ 139061 w 2503715"/>
              <a:gd name="connsiteY1" fmla="*/ 0 h 834350"/>
              <a:gd name="connsiteX2" fmla="*/ 717715 w 2503715"/>
              <a:gd name="connsiteY2" fmla="*/ 0 h 834350"/>
              <a:gd name="connsiteX3" fmla="*/ 1274113 w 2503715"/>
              <a:gd name="connsiteY3" fmla="*/ 0 h 834350"/>
              <a:gd name="connsiteX4" fmla="*/ 1852768 w 2503715"/>
              <a:gd name="connsiteY4" fmla="*/ 0 h 834350"/>
              <a:gd name="connsiteX5" fmla="*/ 2364654 w 2503715"/>
              <a:gd name="connsiteY5" fmla="*/ 0 h 834350"/>
              <a:gd name="connsiteX6" fmla="*/ 2503715 w 2503715"/>
              <a:gd name="connsiteY6" fmla="*/ 139061 h 834350"/>
              <a:gd name="connsiteX7" fmla="*/ 2503715 w 2503715"/>
              <a:gd name="connsiteY7" fmla="*/ 695289 h 834350"/>
              <a:gd name="connsiteX8" fmla="*/ 2364654 w 2503715"/>
              <a:gd name="connsiteY8" fmla="*/ 834350 h 834350"/>
              <a:gd name="connsiteX9" fmla="*/ 1830512 w 2503715"/>
              <a:gd name="connsiteY9" fmla="*/ 834350 h 834350"/>
              <a:gd name="connsiteX10" fmla="*/ 1229602 w 2503715"/>
              <a:gd name="connsiteY10" fmla="*/ 834350 h 834350"/>
              <a:gd name="connsiteX11" fmla="*/ 628691 w 2503715"/>
              <a:gd name="connsiteY11" fmla="*/ 834350 h 834350"/>
              <a:gd name="connsiteX12" fmla="*/ 139061 w 2503715"/>
              <a:gd name="connsiteY12" fmla="*/ 834350 h 834350"/>
              <a:gd name="connsiteX13" fmla="*/ 0 w 2503715"/>
              <a:gd name="connsiteY13" fmla="*/ 695289 h 834350"/>
              <a:gd name="connsiteX14" fmla="*/ 0 w 2503715"/>
              <a:gd name="connsiteY14" fmla="*/ 139061 h 8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715" h="834350" fill="none" extrusionOk="0">
                <a:moveTo>
                  <a:pt x="0" y="139061"/>
                </a:moveTo>
                <a:cubicBezTo>
                  <a:pt x="-12437" y="76249"/>
                  <a:pt x="49107" y="-18179"/>
                  <a:pt x="139061" y="0"/>
                </a:cubicBezTo>
                <a:cubicBezTo>
                  <a:pt x="390414" y="-31099"/>
                  <a:pt x="527937" y="18960"/>
                  <a:pt x="717715" y="0"/>
                </a:cubicBezTo>
                <a:cubicBezTo>
                  <a:pt x="907493" y="-18960"/>
                  <a:pt x="1133808" y="12190"/>
                  <a:pt x="1274113" y="0"/>
                </a:cubicBezTo>
                <a:cubicBezTo>
                  <a:pt x="1414418" y="-12190"/>
                  <a:pt x="1626615" y="31377"/>
                  <a:pt x="1852768" y="0"/>
                </a:cubicBezTo>
                <a:cubicBezTo>
                  <a:pt x="2078922" y="-31377"/>
                  <a:pt x="2252485" y="60330"/>
                  <a:pt x="2364654" y="0"/>
                </a:cubicBezTo>
                <a:cubicBezTo>
                  <a:pt x="2448340" y="-17173"/>
                  <a:pt x="2512374" y="60963"/>
                  <a:pt x="2503715" y="139061"/>
                </a:cubicBezTo>
                <a:cubicBezTo>
                  <a:pt x="2538616" y="300095"/>
                  <a:pt x="2464970" y="438743"/>
                  <a:pt x="2503715" y="695289"/>
                </a:cubicBezTo>
                <a:cubicBezTo>
                  <a:pt x="2505201" y="780615"/>
                  <a:pt x="2441268" y="829680"/>
                  <a:pt x="2364654" y="834350"/>
                </a:cubicBezTo>
                <a:cubicBezTo>
                  <a:pt x="2099014" y="879751"/>
                  <a:pt x="2073537" y="797767"/>
                  <a:pt x="1830512" y="834350"/>
                </a:cubicBezTo>
                <a:cubicBezTo>
                  <a:pt x="1587487" y="870933"/>
                  <a:pt x="1389931" y="830502"/>
                  <a:pt x="1229602" y="834350"/>
                </a:cubicBezTo>
                <a:cubicBezTo>
                  <a:pt x="1069273" y="838198"/>
                  <a:pt x="883138" y="825917"/>
                  <a:pt x="628691" y="834350"/>
                </a:cubicBezTo>
                <a:cubicBezTo>
                  <a:pt x="374244" y="842783"/>
                  <a:pt x="299750" y="804616"/>
                  <a:pt x="139061" y="834350"/>
                </a:cubicBezTo>
                <a:cubicBezTo>
                  <a:pt x="48954" y="840590"/>
                  <a:pt x="17229" y="777969"/>
                  <a:pt x="0" y="695289"/>
                </a:cubicBezTo>
                <a:cubicBezTo>
                  <a:pt x="-18592" y="424396"/>
                  <a:pt x="35891" y="409942"/>
                  <a:pt x="0" y="139061"/>
                </a:cubicBezTo>
                <a:close/>
              </a:path>
              <a:path w="2503715" h="834350" stroke="0" extrusionOk="0">
                <a:moveTo>
                  <a:pt x="0" y="139061"/>
                </a:moveTo>
                <a:cubicBezTo>
                  <a:pt x="13718" y="61569"/>
                  <a:pt x="53007" y="-3392"/>
                  <a:pt x="139061" y="0"/>
                </a:cubicBezTo>
                <a:cubicBezTo>
                  <a:pt x="387852" y="-26840"/>
                  <a:pt x="538745" y="9283"/>
                  <a:pt x="695459" y="0"/>
                </a:cubicBezTo>
                <a:cubicBezTo>
                  <a:pt x="852173" y="-9283"/>
                  <a:pt x="1012704" y="14591"/>
                  <a:pt x="1229602" y="0"/>
                </a:cubicBezTo>
                <a:cubicBezTo>
                  <a:pt x="1446500" y="-14591"/>
                  <a:pt x="1561784" y="57423"/>
                  <a:pt x="1786000" y="0"/>
                </a:cubicBezTo>
                <a:cubicBezTo>
                  <a:pt x="2010216" y="-57423"/>
                  <a:pt x="2081110" y="19514"/>
                  <a:pt x="2364654" y="0"/>
                </a:cubicBezTo>
                <a:cubicBezTo>
                  <a:pt x="2436434" y="4462"/>
                  <a:pt x="2504237" y="58303"/>
                  <a:pt x="2503715" y="139061"/>
                </a:cubicBezTo>
                <a:cubicBezTo>
                  <a:pt x="2507721" y="370747"/>
                  <a:pt x="2457572" y="497792"/>
                  <a:pt x="2503715" y="695289"/>
                </a:cubicBezTo>
                <a:cubicBezTo>
                  <a:pt x="2505887" y="771280"/>
                  <a:pt x="2450437" y="836626"/>
                  <a:pt x="2364654" y="834350"/>
                </a:cubicBezTo>
                <a:cubicBezTo>
                  <a:pt x="2209929" y="854857"/>
                  <a:pt x="2077790" y="824623"/>
                  <a:pt x="1852768" y="834350"/>
                </a:cubicBezTo>
                <a:cubicBezTo>
                  <a:pt x="1627746" y="844077"/>
                  <a:pt x="1466860" y="811579"/>
                  <a:pt x="1274113" y="834350"/>
                </a:cubicBezTo>
                <a:cubicBezTo>
                  <a:pt x="1081366" y="857121"/>
                  <a:pt x="909314" y="808065"/>
                  <a:pt x="673203" y="834350"/>
                </a:cubicBezTo>
                <a:cubicBezTo>
                  <a:pt x="437092" y="860635"/>
                  <a:pt x="301173" y="779301"/>
                  <a:pt x="139061" y="834350"/>
                </a:cubicBezTo>
                <a:cubicBezTo>
                  <a:pt x="59445" y="830089"/>
                  <a:pt x="-1198" y="767807"/>
                  <a:pt x="0" y="695289"/>
                </a:cubicBezTo>
                <a:cubicBezTo>
                  <a:pt x="-59579" y="480315"/>
                  <a:pt x="30894" y="266502"/>
                  <a:pt x="0" y="139061"/>
                </a:cubicBezTo>
                <a:close/>
              </a:path>
            </a:pathLst>
          </a:custGeom>
          <a:solidFill>
            <a:srgbClr val="7030A0"/>
          </a:solidFill>
          <a:ln>
            <a:solidFill>
              <a:schemeClr val="tx1"/>
            </a:solidFill>
            <a:prstDash val="sysDot"/>
            <a:extLst>
              <a:ext uri="{C807C97D-BFC1-408E-A445-0C87EB9F89A2}">
                <ask:lineSketchStyleProps xmlns:ask="http://schemas.microsoft.com/office/drawing/2018/sketchyshapes" sd="1936683928">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情報業務群</a:t>
            </a:r>
            <a:endParaRPr kumimoji="1"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bg1"/>
                </a:solidFill>
                <a:latin typeface="BIZ UDPゴシック" panose="020B0400000000000000" pitchFamily="50" charset="-128"/>
                <a:ea typeface="BIZ UDPゴシック" panose="020B0400000000000000" pitchFamily="50" charset="-128"/>
              </a:rPr>
              <a:t>基礎情報支援隊</a:t>
            </a:r>
            <a:endParaRPr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基礎情報第</a:t>
            </a:r>
            <a:r>
              <a:rPr kumimoji="1" lang="en-US" altLang="ja-JP" sz="1600" dirty="0">
                <a:solidFill>
                  <a:schemeClr val="bg1"/>
                </a:solidFill>
                <a:latin typeface="BIZ UDPゴシック" panose="020B0400000000000000" pitchFamily="50" charset="-128"/>
                <a:ea typeface="BIZ UDPゴシック" panose="020B0400000000000000" pitchFamily="50" charset="-128"/>
              </a:rPr>
              <a:t>2</a:t>
            </a:r>
            <a:r>
              <a:rPr kumimoji="1" lang="ja-JP" altLang="en-US" sz="1600" dirty="0">
                <a:solidFill>
                  <a:schemeClr val="bg1"/>
                </a:solidFill>
                <a:latin typeface="BIZ UDPゴシック" panose="020B0400000000000000" pitchFamily="50" charset="-128"/>
                <a:ea typeface="BIZ UDPゴシック" panose="020B0400000000000000" pitchFamily="50" charset="-128"/>
              </a:rPr>
              <a:t>科</a:t>
            </a:r>
          </a:p>
        </p:txBody>
      </p:sp>
      <p:cxnSp>
        <p:nvCxnSpPr>
          <p:cNvPr id="40" name="コネクタ: カギ線 39">
            <a:extLst>
              <a:ext uri="{FF2B5EF4-FFF2-40B4-BE49-F238E27FC236}">
                <a16:creationId xmlns:a16="http://schemas.microsoft.com/office/drawing/2014/main" id="{D474ABD7-D42C-3E02-51FE-61DB41C42B75}"/>
              </a:ext>
            </a:extLst>
          </p:cNvPr>
          <p:cNvCxnSpPr>
            <a:stCxn id="28" idx="2"/>
            <a:endCxn id="6" idx="0"/>
          </p:cNvCxnSpPr>
          <p:nvPr/>
        </p:nvCxnSpPr>
        <p:spPr>
          <a:xfrm rot="5400000">
            <a:off x="3978104" y="-147183"/>
            <a:ext cx="544857" cy="3631973"/>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1FB81583-ED91-F84D-AB8C-E6DB6489F00B}"/>
              </a:ext>
            </a:extLst>
          </p:cNvPr>
          <p:cNvCxnSpPr>
            <a:stCxn id="28" idx="2"/>
            <a:endCxn id="14" idx="0"/>
          </p:cNvCxnSpPr>
          <p:nvPr/>
        </p:nvCxnSpPr>
        <p:spPr>
          <a:xfrm rot="16200000" flipH="1">
            <a:off x="7639560" y="-176667"/>
            <a:ext cx="544856" cy="3690940"/>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D2750B2D-F2E0-3AE6-9528-BC50E07C63CE}"/>
              </a:ext>
            </a:extLst>
          </p:cNvPr>
          <p:cNvSpPr/>
          <p:nvPr/>
        </p:nvSpPr>
        <p:spPr>
          <a:xfrm>
            <a:off x="1683430" y="2636380"/>
            <a:ext cx="1513200" cy="51162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航空総隊</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4" name="四角形: 角を丸くする 23">
            <a:extLst>
              <a:ext uri="{FF2B5EF4-FFF2-40B4-BE49-F238E27FC236}">
                <a16:creationId xmlns:a16="http://schemas.microsoft.com/office/drawing/2014/main" id="{2DF522FE-774C-311F-7E79-34CB31032CD0}"/>
              </a:ext>
            </a:extLst>
          </p:cNvPr>
          <p:cNvSpPr/>
          <p:nvPr/>
        </p:nvSpPr>
        <p:spPr>
          <a:xfrm>
            <a:off x="9006346" y="2656858"/>
            <a:ext cx="1513200" cy="511629"/>
          </a:xfrm>
          <a:prstGeom prst="roundRect">
            <a:avLst/>
          </a:prstGeom>
          <a:solidFill>
            <a:schemeClr val="accent1">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自衛艦隊</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33" name="コネクタ: カギ線 32">
            <a:extLst>
              <a:ext uri="{FF2B5EF4-FFF2-40B4-BE49-F238E27FC236}">
                <a16:creationId xmlns:a16="http://schemas.microsoft.com/office/drawing/2014/main" id="{75A63BC1-D4FF-EA50-04C2-A051F809F3E4}"/>
              </a:ext>
            </a:extLst>
          </p:cNvPr>
          <p:cNvCxnSpPr>
            <a:stCxn id="18" idx="1"/>
            <a:endCxn id="31" idx="1"/>
          </p:cNvCxnSpPr>
          <p:nvPr/>
        </p:nvCxnSpPr>
        <p:spPr>
          <a:xfrm rot="10800000" flipV="1">
            <a:off x="1305606" y="2892195"/>
            <a:ext cx="377825" cy="3012224"/>
          </a:xfrm>
          <a:prstGeom prst="bentConnector3">
            <a:avLst>
              <a:gd name="adj1" fmla="val 2159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C44F84A2-9FC4-80E0-8CE7-E57FD99CCDEF}"/>
              </a:ext>
            </a:extLst>
          </p:cNvPr>
          <p:cNvCxnSpPr>
            <a:stCxn id="24" idx="3"/>
            <a:endCxn id="32" idx="3"/>
          </p:cNvCxnSpPr>
          <p:nvPr/>
        </p:nvCxnSpPr>
        <p:spPr>
          <a:xfrm>
            <a:off x="10519546" y="2912673"/>
            <a:ext cx="473449" cy="3010488"/>
          </a:xfrm>
          <a:prstGeom prst="bentConnector3">
            <a:avLst>
              <a:gd name="adj1" fmla="val 14828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858DC731-625B-8EEA-E790-867BDDF1011A}"/>
              </a:ext>
            </a:extLst>
          </p:cNvPr>
          <p:cNvSpPr/>
          <p:nvPr/>
        </p:nvSpPr>
        <p:spPr>
          <a:xfrm>
            <a:off x="5309917" y="2700719"/>
            <a:ext cx="1513200" cy="511629"/>
          </a:xfrm>
          <a:prstGeom prst="roundRect">
            <a:avLst/>
          </a:prstGeom>
          <a:solidFill>
            <a:schemeClr val="accent4">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陸上総隊</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45" name="テキスト ボックス 44">
            <a:extLst>
              <a:ext uri="{FF2B5EF4-FFF2-40B4-BE49-F238E27FC236}">
                <a16:creationId xmlns:a16="http://schemas.microsoft.com/office/drawing/2014/main" id="{1950926B-CA36-2701-6FA6-2E20F6C57DFB}"/>
              </a:ext>
            </a:extLst>
          </p:cNvPr>
          <p:cNvSpPr txBox="1"/>
          <p:nvPr/>
        </p:nvSpPr>
        <p:spPr>
          <a:xfrm>
            <a:off x="3146163" y="2765958"/>
            <a:ext cx="1116824"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米軍横田基地</a:t>
            </a:r>
          </a:p>
        </p:txBody>
      </p:sp>
      <p:sp>
        <p:nvSpPr>
          <p:cNvPr id="46" name="テキスト ボックス 45">
            <a:extLst>
              <a:ext uri="{FF2B5EF4-FFF2-40B4-BE49-F238E27FC236}">
                <a16:creationId xmlns:a16="http://schemas.microsoft.com/office/drawing/2014/main" id="{72B502B0-8F3C-5527-DCEA-A8735838FD6A}"/>
              </a:ext>
            </a:extLst>
          </p:cNvPr>
          <p:cNvSpPr txBox="1"/>
          <p:nvPr/>
        </p:nvSpPr>
        <p:spPr>
          <a:xfrm>
            <a:off x="6774386" y="2799115"/>
            <a:ext cx="1260231" cy="276999"/>
          </a:xfrm>
          <a:prstGeom prst="rect">
            <a:avLst/>
          </a:prstGeom>
          <a:noFill/>
        </p:spPr>
        <p:txBody>
          <a:bodyPr wrap="square" rtlCol="0">
            <a:spAutoFit/>
          </a:bodyPr>
          <a:lstStyle/>
          <a:p>
            <a:r>
              <a:rPr lang="ja-JP" altLang="en-US" sz="1200" dirty="0">
                <a:latin typeface="BIZ UDPゴシック" panose="020B0400000000000000" pitchFamily="50" charset="-128"/>
                <a:ea typeface="BIZ UDPゴシック" panose="020B0400000000000000" pitchFamily="50" charset="-128"/>
              </a:rPr>
              <a:t>米軍座間基地</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7" name="テキスト ボックス 46">
            <a:extLst>
              <a:ext uri="{FF2B5EF4-FFF2-40B4-BE49-F238E27FC236}">
                <a16:creationId xmlns:a16="http://schemas.microsoft.com/office/drawing/2014/main" id="{4486D4BB-098B-EBC7-C70C-DA2710ADC002}"/>
              </a:ext>
            </a:extLst>
          </p:cNvPr>
          <p:cNvSpPr txBox="1"/>
          <p:nvPr/>
        </p:nvSpPr>
        <p:spPr>
          <a:xfrm>
            <a:off x="10491471" y="2635166"/>
            <a:ext cx="1260231" cy="276999"/>
          </a:xfrm>
          <a:prstGeom prst="rect">
            <a:avLst/>
          </a:prstGeom>
          <a:noFill/>
        </p:spPr>
        <p:txBody>
          <a:bodyPr wrap="square" rtlCol="0">
            <a:spAutoFit/>
          </a:bodyPr>
          <a:lstStyle/>
          <a:p>
            <a:r>
              <a:rPr lang="ja-JP" altLang="en-US" sz="1200" dirty="0">
                <a:latin typeface="BIZ UDPゴシック" panose="020B0400000000000000" pitchFamily="50" charset="-128"/>
                <a:ea typeface="BIZ UDPゴシック" panose="020B0400000000000000" pitchFamily="50" charset="-128"/>
              </a:rPr>
              <a:t>米軍横須賀基地</a:t>
            </a:r>
            <a:endParaRPr kumimoji="1"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27543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諜報部隊と特殊部隊の一体運用</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6146" name="Picture 2" descr="自衛隊の国民監視差止訴訟を支援するみやぎの会」ブログ : 共同通信が陸上自衛隊の秘密情報部隊「別班」の問題を配信しました">
            <a:extLst>
              <a:ext uri="{FF2B5EF4-FFF2-40B4-BE49-F238E27FC236}">
                <a16:creationId xmlns:a16="http://schemas.microsoft.com/office/drawing/2014/main" id="{E8861FAE-0F84-1CB6-5074-2AD495962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086" y="594776"/>
            <a:ext cx="3377651" cy="5846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組織図">
            <a:extLst>
              <a:ext uri="{FF2B5EF4-FFF2-40B4-BE49-F238E27FC236}">
                <a16:creationId xmlns:a16="http://schemas.microsoft.com/office/drawing/2014/main" id="{D8FBEC92-E42F-2396-6BDE-B37A7A44E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01" y="455503"/>
            <a:ext cx="6524625"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27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18" descr="福江島分屯基地">
            <a:extLst>
              <a:ext uri="{FF2B5EF4-FFF2-40B4-BE49-F238E27FC236}">
                <a16:creationId xmlns:a16="http://schemas.microsoft.com/office/drawing/2014/main" id="{8818FCE1-A20C-8E07-30D7-C8F657869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425" y="3697092"/>
            <a:ext cx="4572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通信所・レーダーサイト・電子戦サイト</a:t>
            </a:r>
          </a:p>
        </p:txBody>
      </p:sp>
      <p:pic>
        <p:nvPicPr>
          <p:cNvPr id="4102" name="Picture 6" descr="美保通信所（旧アンテナ）">
            <a:extLst>
              <a:ext uri="{FF2B5EF4-FFF2-40B4-BE49-F238E27FC236}">
                <a16:creationId xmlns:a16="http://schemas.microsoft.com/office/drawing/2014/main" id="{E1A798C7-D9C5-3819-ABC3-5CD496A4A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760" y="524548"/>
            <a:ext cx="5426928" cy="290445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05C42DF2-59DF-887A-E26D-F81AC42C6A2F}"/>
              </a:ext>
            </a:extLst>
          </p:cNvPr>
          <p:cNvSpPr txBox="1"/>
          <p:nvPr/>
        </p:nvSpPr>
        <p:spPr>
          <a:xfrm>
            <a:off x="7787269" y="3410939"/>
            <a:ext cx="2546195" cy="261610"/>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Google </a:t>
            </a:r>
            <a:r>
              <a:rPr lang="ja-JP" altLang="en-US" sz="1100" dirty="0">
                <a:latin typeface="BIZ UDPゴシック" panose="020B0400000000000000" pitchFamily="50" charset="-128"/>
                <a:ea typeface="BIZ UDPゴシック" panose="020B0400000000000000" pitchFamily="50" charset="-128"/>
              </a:rPr>
              <a:t>ストリートビュー</a:t>
            </a:r>
          </a:p>
        </p:txBody>
      </p:sp>
      <p:pic>
        <p:nvPicPr>
          <p:cNvPr id="4104" name="Picture 8" descr="太刀洗通信所（アンテナ）">
            <a:extLst>
              <a:ext uri="{FF2B5EF4-FFF2-40B4-BE49-F238E27FC236}">
                <a16:creationId xmlns:a16="http://schemas.microsoft.com/office/drawing/2014/main" id="{99A899E5-AE69-0FB6-1E33-A5E355234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40" y="538023"/>
            <a:ext cx="6159412" cy="271674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BDC032C-918D-9EB0-E1B2-083FFE0F1445}"/>
              </a:ext>
            </a:extLst>
          </p:cNvPr>
          <p:cNvSpPr txBox="1"/>
          <p:nvPr/>
        </p:nvSpPr>
        <p:spPr>
          <a:xfrm>
            <a:off x="1999786" y="3238066"/>
            <a:ext cx="2546195" cy="261610"/>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Google </a:t>
            </a:r>
            <a:r>
              <a:rPr lang="ja-JP" altLang="en-US" sz="1100" dirty="0">
                <a:latin typeface="BIZ UDPゴシック" panose="020B0400000000000000" pitchFamily="50" charset="-128"/>
                <a:ea typeface="BIZ UDPゴシック" panose="020B0400000000000000" pitchFamily="50" charset="-128"/>
              </a:rPr>
              <a:t>ストリートビュー</a:t>
            </a:r>
          </a:p>
        </p:txBody>
      </p:sp>
      <p:sp>
        <p:nvSpPr>
          <p:cNvPr id="10" name="テキスト ボックス 9">
            <a:extLst>
              <a:ext uri="{FF2B5EF4-FFF2-40B4-BE49-F238E27FC236}">
                <a16:creationId xmlns:a16="http://schemas.microsoft.com/office/drawing/2014/main" id="{DBC82F34-FA2A-75A5-8D91-FD770200B333}"/>
              </a:ext>
            </a:extLst>
          </p:cNvPr>
          <p:cNvSpPr txBox="1"/>
          <p:nvPr/>
        </p:nvSpPr>
        <p:spPr>
          <a:xfrm>
            <a:off x="1999786" y="578069"/>
            <a:ext cx="199978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太刀洗通信所</a:t>
            </a:r>
          </a:p>
        </p:txBody>
      </p:sp>
      <p:sp>
        <p:nvSpPr>
          <p:cNvPr id="12" name="テキスト ボックス 11">
            <a:extLst>
              <a:ext uri="{FF2B5EF4-FFF2-40B4-BE49-F238E27FC236}">
                <a16:creationId xmlns:a16="http://schemas.microsoft.com/office/drawing/2014/main" id="{523BFC49-8FA9-0B9D-1653-505102DA2B51}"/>
              </a:ext>
            </a:extLst>
          </p:cNvPr>
          <p:cNvSpPr txBox="1"/>
          <p:nvPr/>
        </p:nvSpPr>
        <p:spPr>
          <a:xfrm>
            <a:off x="8060473" y="493908"/>
            <a:ext cx="199978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美保通信所</a:t>
            </a:r>
          </a:p>
        </p:txBody>
      </p:sp>
      <p:sp>
        <p:nvSpPr>
          <p:cNvPr id="14" name="テキスト ボックス 13">
            <a:extLst>
              <a:ext uri="{FF2B5EF4-FFF2-40B4-BE49-F238E27FC236}">
                <a16:creationId xmlns:a16="http://schemas.microsoft.com/office/drawing/2014/main" id="{150E1995-DB11-12B1-4C4B-DDAA60472B8C}"/>
              </a:ext>
            </a:extLst>
          </p:cNvPr>
          <p:cNvSpPr txBox="1"/>
          <p:nvPr/>
        </p:nvSpPr>
        <p:spPr>
          <a:xfrm>
            <a:off x="6432395" y="3718853"/>
            <a:ext cx="300339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福江島レーダー通信傍受サイト</a:t>
            </a:r>
          </a:p>
        </p:txBody>
      </p:sp>
      <p:pic>
        <p:nvPicPr>
          <p:cNvPr id="4112" name="Picture 16">
            <a:extLst>
              <a:ext uri="{FF2B5EF4-FFF2-40B4-BE49-F238E27FC236}">
                <a16:creationId xmlns:a16="http://schemas.microsoft.com/office/drawing/2014/main" id="{BE9F2CF4-C32E-0AD0-1FCA-085A2CC9D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646" y="3521730"/>
            <a:ext cx="4572000" cy="288607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30E12EF9-9A1D-0651-860D-726C5941AC4C}"/>
              </a:ext>
            </a:extLst>
          </p:cNvPr>
          <p:cNvSpPr txBox="1"/>
          <p:nvPr/>
        </p:nvSpPr>
        <p:spPr>
          <a:xfrm>
            <a:off x="1677566" y="3460044"/>
            <a:ext cx="3003395"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福江島　通信傍受・電子戦サイト</a:t>
            </a:r>
          </a:p>
        </p:txBody>
      </p:sp>
      <p:sp>
        <p:nvSpPr>
          <p:cNvPr id="18" name="テキスト ボックス 17">
            <a:extLst>
              <a:ext uri="{FF2B5EF4-FFF2-40B4-BE49-F238E27FC236}">
                <a16:creationId xmlns:a16="http://schemas.microsoft.com/office/drawing/2014/main" id="{EEBD9AC6-A7B2-03BE-6999-F2EA369A24F7}"/>
              </a:ext>
            </a:extLst>
          </p:cNvPr>
          <p:cNvSpPr txBox="1"/>
          <p:nvPr/>
        </p:nvSpPr>
        <p:spPr>
          <a:xfrm>
            <a:off x="147374" y="6346807"/>
            <a:ext cx="5824661"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http://www7b.biglobe.ne.jp/~chi-tan/news/news101130.html</a:t>
            </a:r>
            <a:endParaRPr lang="ja-JP" altLang="en-US" sz="11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26848EBF-AE97-5133-2ABC-5974C242C17F}"/>
              </a:ext>
            </a:extLst>
          </p:cNvPr>
          <p:cNvSpPr txBox="1"/>
          <p:nvPr/>
        </p:nvSpPr>
        <p:spPr>
          <a:xfrm>
            <a:off x="5972035" y="6340325"/>
            <a:ext cx="5824661"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Source</a:t>
            </a:r>
            <a:r>
              <a:rPr lang="ja-JP" altLang="en-US" sz="1100" dirty="0">
                <a:latin typeface="BIZ UDPゴシック" panose="020B0400000000000000" pitchFamily="50" charset="-128"/>
                <a:ea typeface="BIZ UDPゴシック" panose="020B0400000000000000" pitchFamily="50" charset="-128"/>
              </a:rPr>
              <a:t>：</a:t>
            </a:r>
            <a:r>
              <a:rPr lang="en-US" altLang="ja-JP" sz="1100" dirty="0">
                <a:latin typeface="BIZ UDPゴシック" panose="020B0400000000000000" pitchFamily="50" charset="-128"/>
                <a:ea typeface="BIZ UDPゴシック" panose="020B0400000000000000" pitchFamily="50" charset="-128"/>
              </a:rPr>
              <a:t>http://www7b.biglobe.ne.jp/~chi-tan/images/fukue_jflr4a_2.jpg</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4190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内閣情報調査室｜内閣官房ホームページ">
            <a:extLst>
              <a:ext uri="{FF2B5EF4-FFF2-40B4-BE49-F238E27FC236}">
                <a16:creationId xmlns:a16="http://schemas.microsoft.com/office/drawing/2014/main" id="{4C2E65EC-28A5-1E45-C724-1C30405B4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9" y="421354"/>
            <a:ext cx="5979709" cy="604156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内閣官房・内閣情報調査室</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57F5D4-D1EF-B0C7-FFF3-96FB1C518398}"/>
              </a:ext>
            </a:extLst>
          </p:cNvPr>
          <p:cNvSpPr txBox="1"/>
          <p:nvPr/>
        </p:nvSpPr>
        <p:spPr>
          <a:xfrm>
            <a:off x="121" y="6304002"/>
            <a:ext cx="6102456" cy="276999"/>
          </a:xfrm>
          <a:prstGeom prst="rect">
            <a:avLst/>
          </a:prstGeom>
          <a:noFill/>
        </p:spPr>
        <p:txBody>
          <a:bodyPr wrap="square">
            <a:spAutoFit/>
          </a:bodyPr>
          <a:lstStyle/>
          <a:p>
            <a:r>
              <a:rPr lang="ja-JP" altLang="en-US" sz="1200" dirty="0">
                <a:latin typeface="Amasis MT Pro Black" panose="02040A04050005020304" pitchFamily="18" charset="0"/>
                <a:ea typeface="BIZ UDPゴシック" panose="020B0400000000000000" pitchFamily="50" charset="-128"/>
              </a:rPr>
              <a:t>出所：内閣官房 </a:t>
            </a:r>
            <a:r>
              <a:rPr lang="en-US" altLang="ja-JP" sz="1200" dirty="0">
                <a:latin typeface="Amasis MT Pro Black" panose="02040A04050005020304" pitchFamily="18" charset="0"/>
                <a:ea typeface="BIZ UDPゴシック" panose="020B0400000000000000" pitchFamily="50" charset="-128"/>
              </a:rPr>
              <a:t>https://www.cas.go.jp/jp/gaiyou/jimu/jyouhoutyousa.html</a:t>
            </a:r>
            <a:endParaRPr lang="ja-JP" altLang="en-US" sz="1200" dirty="0">
              <a:latin typeface="Amasis MT Pro Black" panose="02040A04050005020304" pitchFamily="18" charset="0"/>
              <a:ea typeface="BIZ UDPゴシック" panose="020B0400000000000000" pitchFamily="50" charset="-128"/>
            </a:endParaRPr>
          </a:p>
        </p:txBody>
      </p:sp>
      <p:pic>
        <p:nvPicPr>
          <p:cNvPr id="8196" name="Picture 4" descr="内閣のインテリジェンス体制（外観図）&#10;">
            <a:extLst>
              <a:ext uri="{FF2B5EF4-FFF2-40B4-BE49-F238E27FC236}">
                <a16:creationId xmlns:a16="http://schemas.microsoft.com/office/drawing/2014/main" id="{B697D84C-A3A7-4DB7-77DE-EB12A766E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458" y="1309543"/>
            <a:ext cx="6389542" cy="464452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50E0BAB-AFC4-ECA3-549D-7A2CECC4BD1C}"/>
              </a:ext>
            </a:extLst>
          </p:cNvPr>
          <p:cNvSpPr txBox="1"/>
          <p:nvPr/>
        </p:nvSpPr>
        <p:spPr>
          <a:xfrm>
            <a:off x="6102577" y="6150114"/>
            <a:ext cx="6102456" cy="430887"/>
          </a:xfrm>
          <a:prstGeom prst="rect">
            <a:avLst/>
          </a:prstGeom>
          <a:noFill/>
        </p:spPr>
        <p:txBody>
          <a:bodyPr wrap="square">
            <a:spAutoFit/>
          </a:bodyPr>
          <a:lstStyle/>
          <a:p>
            <a:pPr algn="ctr"/>
            <a:r>
              <a:rPr lang="ja-JP" altLang="en-US" sz="1100" dirty="0">
                <a:latin typeface="Amasis MT Pro Black" panose="02040A04050005020304" pitchFamily="18" charset="0"/>
                <a:ea typeface="BIZ UDPゴシック" panose="020B0400000000000000" pitchFamily="50" charset="-128"/>
              </a:rPr>
              <a:t>出所：内閣官房 </a:t>
            </a:r>
            <a:r>
              <a:rPr lang="en-US" altLang="ja-JP" sz="1100" dirty="0">
                <a:latin typeface="Amasis MT Pro Black" panose="02040A04050005020304" pitchFamily="18" charset="0"/>
                <a:ea typeface="BIZ UDPゴシック" panose="020B0400000000000000" pitchFamily="50" charset="-128"/>
              </a:rPr>
              <a:t>https://www.cas.go.jp/jp/gaiyou/jimu/jyouhoutyousa/intelligence_taisei.html</a:t>
            </a:r>
            <a:endParaRPr lang="ja-JP" altLang="en-US" sz="1100" dirty="0">
              <a:latin typeface="Amasis MT Pro Black" panose="02040A04050005020304" pitchFamily="18" charset="0"/>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73E71673-1536-A1B3-84EA-23CA380835E8}"/>
              </a:ext>
            </a:extLst>
          </p:cNvPr>
          <p:cNvSpPr txBox="1"/>
          <p:nvPr/>
        </p:nvSpPr>
        <p:spPr>
          <a:xfrm>
            <a:off x="6641415" y="702276"/>
            <a:ext cx="488610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内閣のインテリジェンス体制（概観図）</a:t>
            </a:r>
          </a:p>
        </p:txBody>
      </p:sp>
    </p:spTree>
    <p:extLst>
      <p:ext uri="{BB962C8B-B14F-4D97-AF65-F5344CB8AC3E}">
        <p14:creationId xmlns:p14="http://schemas.microsoft.com/office/powerpoint/2010/main" val="3490071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警察の非公然組織「チヨダ」、「サクラ」、「ゼロ」</a:t>
            </a:r>
          </a:p>
        </p:txBody>
      </p:sp>
      <p:sp>
        <p:nvSpPr>
          <p:cNvPr id="9" name="テキスト ボックス 8">
            <a:extLst>
              <a:ext uri="{FF2B5EF4-FFF2-40B4-BE49-F238E27FC236}">
                <a16:creationId xmlns:a16="http://schemas.microsoft.com/office/drawing/2014/main" id="{6BCC4954-3904-BD2E-F22E-C6B0569DF89B}"/>
              </a:ext>
            </a:extLst>
          </p:cNvPr>
          <p:cNvSpPr txBox="1"/>
          <p:nvPr/>
        </p:nvSpPr>
        <p:spPr>
          <a:xfrm>
            <a:off x="2773027" y="674160"/>
            <a:ext cx="657292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警察は、特高警察時代から非公然活動を行う組織を運営。</a:t>
            </a:r>
          </a:p>
        </p:txBody>
      </p:sp>
      <p:pic>
        <p:nvPicPr>
          <p:cNvPr id="11" name="図 10">
            <a:extLst>
              <a:ext uri="{FF2B5EF4-FFF2-40B4-BE49-F238E27FC236}">
                <a16:creationId xmlns:a16="http://schemas.microsoft.com/office/drawing/2014/main" id="{25D0F545-12DC-8DFE-E2BC-2CF2BA58E324}"/>
              </a:ext>
            </a:extLst>
          </p:cNvPr>
          <p:cNvPicPr>
            <a:picLocks noChangeAspect="1"/>
          </p:cNvPicPr>
          <p:nvPr/>
        </p:nvPicPr>
        <p:blipFill>
          <a:blip r:embed="rId2"/>
          <a:stretch>
            <a:fillRect/>
          </a:stretch>
        </p:blipFill>
        <p:spPr>
          <a:xfrm>
            <a:off x="334047" y="1080303"/>
            <a:ext cx="3129589" cy="5099261"/>
          </a:xfrm>
          <a:prstGeom prst="rect">
            <a:avLst/>
          </a:prstGeom>
        </p:spPr>
      </p:pic>
      <p:pic>
        <p:nvPicPr>
          <p:cNvPr id="2050" name="Picture 2" descr="公安警察＆同業者震撼の諜報ミステリー小説『背乗り』のリアルな魅力（西岡 研介） | 現代ビジネス | 講談社（1/2）">
            <a:extLst>
              <a:ext uri="{FF2B5EF4-FFF2-40B4-BE49-F238E27FC236}">
                <a16:creationId xmlns:a16="http://schemas.microsoft.com/office/drawing/2014/main" id="{8A857860-9264-62B4-7F33-731E0D158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912" y="1080303"/>
            <a:ext cx="3551777" cy="50992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流出「公安テロ情報」全データ 第三書館編集部(編) - 第三書館">
            <a:extLst>
              <a:ext uri="{FF2B5EF4-FFF2-40B4-BE49-F238E27FC236}">
                <a16:creationId xmlns:a16="http://schemas.microsoft.com/office/drawing/2014/main" id="{3D8E36FD-B80F-6E74-EED2-5F5BF9DC5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0946" y="1080303"/>
            <a:ext cx="3465095" cy="5076030"/>
          </a:xfrm>
          <a:prstGeom prst="rect">
            <a:avLst/>
          </a:prstGeom>
          <a:solidFill>
            <a:srgbClr val="C00000"/>
          </a:solidFill>
        </p:spPr>
      </p:pic>
      <p:sp>
        <p:nvSpPr>
          <p:cNvPr id="2" name="テキスト ボックス 1">
            <a:extLst>
              <a:ext uri="{FF2B5EF4-FFF2-40B4-BE49-F238E27FC236}">
                <a16:creationId xmlns:a16="http://schemas.microsoft.com/office/drawing/2014/main" id="{EDAADFBC-0D54-D4C6-A012-7A45EECA18D9}"/>
              </a:ext>
            </a:extLst>
          </p:cNvPr>
          <p:cNvSpPr txBox="1"/>
          <p:nvPr/>
        </p:nvSpPr>
        <p:spPr>
          <a:xfrm>
            <a:off x="674813" y="6184042"/>
            <a:ext cx="234834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（出所）講談社</a:t>
            </a:r>
          </a:p>
        </p:txBody>
      </p:sp>
      <p:sp>
        <p:nvSpPr>
          <p:cNvPr id="4" name="テキスト ボックス 3">
            <a:extLst>
              <a:ext uri="{FF2B5EF4-FFF2-40B4-BE49-F238E27FC236}">
                <a16:creationId xmlns:a16="http://schemas.microsoft.com/office/drawing/2014/main" id="{C9C17067-5953-3D6B-5EEC-1EE668B491C2}"/>
              </a:ext>
            </a:extLst>
          </p:cNvPr>
          <p:cNvSpPr txBox="1"/>
          <p:nvPr/>
        </p:nvSpPr>
        <p:spPr>
          <a:xfrm>
            <a:off x="4554086" y="6156333"/>
            <a:ext cx="234834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（出所）講談社</a:t>
            </a:r>
          </a:p>
        </p:txBody>
      </p:sp>
      <p:sp>
        <p:nvSpPr>
          <p:cNvPr id="6" name="テキスト ボックス 5">
            <a:extLst>
              <a:ext uri="{FF2B5EF4-FFF2-40B4-BE49-F238E27FC236}">
                <a16:creationId xmlns:a16="http://schemas.microsoft.com/office/drawing/2014/main" id="{7E8226AD-BE06-4D36-EB02-952458F5F9CC}"/>
              </a:ext>
            </a:extLst>
          </p:cNvPr>
          <p:cNvSpPr txBox="1"/>
          <p:nvPr/>
        </p:nvSpPr>
        <p:spPr>
          <a:xfrm>
            <a:off x="8469320" y="6175718"/>
            <a:ext cx="234834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（出所）第三書館</a:t>
            </a:r>
          </a:p>
        </p:txBody>
      </p:sp>
    </p:spTree>
    <p:extLst>
      <p:ext uri="{BB962C8B-B14F-4D97-AF65-F5344CB8AC3E}">
        <p14:creationId xmlns:p14="http://schemas.microsoft.com/office/powerpoint/2010/main" val="3513205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72253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52510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91855" cy="17918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388749" cy="6351168"/>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渡部篤郎主演「外事警察」で問いただす“公安の魔物”の正義 : 映画ニュース - 映画.com">
            <a:extLst>
              <a:ext uri="{FF2B5EF4-FFF2-40B4-BE49-F238E27FC236}">
                <a16:creationId xmlns:a16="http://schemas.microsoft.com/office/drawing/2014/main" id="{70BD4D52-670C-0600-8181-C26FBB84E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234" y="-929"/>
            <a:ext cx="4876270" cy="685892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CD6DDE6-5BDC-176A-7C93-6C33CD868826}"/>
              </a:ext>
            </a:extLst>
          </p:cNvPr>
          <p:cNvSpPr txBox="1"/>
          <p:nvPr/>
        </p:nvSpPr>
        <p:spPr>
          <a:xfrm>
            <a:off x="8487835" y="6652417"/>
            <a:ext cx="1253068" cy="246221"/>
          </a:xfrm>
          <a:prstGeom prst="rect">
            <a:avLst/>
          </a:prstGeom>
          <a:noFill/>
        </p:spPr>
        <p:txBody>
          <a:bodyPr wrap="square">
            <a:spAutoFit/>
          </a:bodyPr>
          <a:lstStyle/>
          <a:p>
            <a:pPr algn="ctr"/>
            <a:r>
              <a:rPr lang="ja-JP" altLang="en-US" sz="1000" dirty="0">
                <a:solidFill>
                  <a:schemeClr val="bg1"/>
                </a:solidFill>
                <a:latin typeface="BIZ UDPゴシック" panose="020B0400000000000000" pitchFamily="50" charset="-128"/>
                <a:ea typeface="BIZ UDPゴシック" panose="020B0400000000000000" pitchFamily="50" charset="-128"/>
              </a:rPr>
              <a:t>（出所） 映画</a:t>
            </a:r>
            <a:r>
              <a:rPr lang="en-US" altLang="ja-JP" sz="1000" dirty="0">
                <a:solidFill>
                  <a:schemeClr val="bg1"/>
                </a:solidFill>
                <a:latin typeface="BIZ UDPゴシック" panose="020B0400000000000000" pitchFamily="50" charset="-128"/>
                <a:ea typeface="BIZ UDPゴシック" panose="020B0400000000000000" pitchFamily="50" charset="-128"/>
              </a:rPr>
              <a:t>.com</a:t>
            </a:r>
            <a:endParaRPr lang="ja-JP" altLang="en-US" sz="1000" dirty="0">
              <a:solidFill>
                <a:schemeClr val="bg1"/>
              </a:solidFill>
              <a:latin typeface="BIZ UDPゴシック" panose="020B0400000000000000" pitchFamily="50" charset="-128"/>
              <a:ea typeface="BIZ UDPゴシック" panose="020B0400000000000000" pitchFamily="50" charset="-128"/>
            </a:endParaRPr>
          </a:p>
        </p:txBody>
      </p:sp>
      <p:pic>
        <p:nvPicPr>
          <p:cNvPr id="4100" name="Picture 4" descr="外事警察 その男に騙されるなの上映スケジュール・映画情報｜映画の時間">
            <a:extLst>
              <a:ext uri="{FF2B5EF4-FFF2-40B4-BE49-F238E27FC236}">
                <a16:creationId xmlns:a16="http://schemas.microsoft.com/office/drawing/2014/main" id="{5A06AC18-AB80-CE64-5B38-D6800D5E9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75" y="-930"/>
            <a:ext cx="4842404" cy="685892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E15E546-ACFA-5843-EE8C-5EB9D8A10083}"/>
              </a:ext>
            </a:extLst>
          </p:cNvPr>
          <p:cNvSpPr txBox="1"/>
          <p:nvPr/>
        </p:nvSpPr>
        <p:spPr>
          <a:xfrm>
            <a:off x="2423213" y="6611778"/>
            <a:ext cx="1253068" cy="246221"/>
          </a:xfrm>
          <a:prstGeom prst="rect">
            <a:avLst/>
          </a:prstGeom>
          <a:noFill/>
        </p:spPr>
        <p:txBody>
          <a:bodyPr wrap="square">
            <a:spAutoFit/>
          </a:bodyPr>
          <a:lstStyle/>
          <a:p>
            <a:pPr algn="ctr"/>
            <a:r>
              <a:rPr lang="ja-JP" altLang="en-US" sz="1000" dirty="0">
                <a:solidFill>
                  <a:schemeClr val="bg1"/>
                </a:solidFill>
                <a:latin typeface="BIZ UDPゴシック" panose="020B0400000000000000" pitchFamily="50" charset="-128"/>
                <a:ea typeface="BIZ UDPゴシック" panose="020B0400000000000000" pitchFamily="50" charset="-128"/>
              </a:rPr>
              <a:t>（出所） 映画の時間</a:t>
            </a:r>
          </a:p>
        </p:txBody>
      </p:sp>
    </p:spTree>
    <p:extLst>
      <p:ext uri="{BB962C8B-B14F-4D97-AF65-F5344CB8AC3E}">
        <p14:creationId xmlns:p14="http://schemas.microsoft.com/office/powerpoint/2010/main" val="1547282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特高警察が証言】共産党員大検挙「三・一五事件」の知られざる内幕 | 文春オンライン">
            <a:extLst>
              <a:ext uri="{FF2B5EF4-FFF2-40B4-BE49-F238E27FC236}">
                <a16:creationId xmlns:a16="http://schemas.microsoft.com/office/drawing/2014/main" id="{E965FBEA-5FF2-A2E6-0F08-3513F8AED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67" y="806412"/>
            <a:ext cx="5668798" cy="3528049"/>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701FF369-307C-A6D6-A30E-8B2AC594DD74}"/>
              </a:ext>
            </a:extLst>
          </p:cNvPr>
          <p:cNvSpPr/>
          <p:nvPr/>
        </p:nvSpPr>
        <p:spPr>
          <a:xfrm>
            <a:off x="0" y="0"/>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特別高等警察（特高）と共産党幹部になったスパイ</a:t>
            </a:r>
            <a:r>
              <a:rPr kumimoji="1" lang="en-US" altLang="ja-JP" sz="2400" b="1" dirty="0">
                <a:latin typeface="BIZ UDPゴシック" panose="020B0400000000000000" pitchFamily="50" charset="-128"/>
                <a:ea typeface="BIZ UDPゴシック" panose="020B0400000000000000" pitchFamily="50" charset="-128"/>
              </a:rPr>
              <a:t>M</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20474A7-2977-12D3-04B2-88152447A2DD}"/>
              </a:ext>
            </a:extLst>
          </p:cNvPr>
          <p:cNvSpPr txBox="1"/>
          <p:nvPr/>
        </p:nvSpPr>
        <p:spPr>
          <a:xfrm>
            <a:off x="978408" y="467858"/>
            <a:ext cx="4023360"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3.15</a:t>
            </a:r>
            <a:r>
              <a:rPr kumimoji="1" lang="ja-JP" altLang="en-US" sz="1600" dirty="0">
                <a:latin typeface="BIZ UDPゴシック" panose="020B0400000000000000" pitchFamily="50" charset="-128"/>
                <a:ea typeface="BIZ UDPゴシック" panose="020B0400000000000000" pitchFamily="50" charset="-128"/>
              </a:rPr>
              <a:t>事件　共産党員の検挙</a:t>
            </a:r>
          </a:p>
        </p:txBody>
      </p:sp>
      <p:sp>
        <p:nvSpPr>
          <p:cNvPr id="6" name="テキスト ボックス 5">
            <a:extLst>
              <a:ext uri="{FF2B5EF4-FFF2-40B4-BE49-F238E27FC236}">
                <a16:creationId xmlns:a16="http://schemas.microsoft.com/office/drawing/2014/main" id="{B09F08D1-CCEC-9BB3-CA7B-B8DE606F2A0C}"/>
              </a:ext>
            </a:extLst>
          </p:cNvPr>
          <p:cNvSpPr txBox="1"/>
          <p:nvPr/>
        </p:nvSpPr>
        <p:spPr>
          <a:xfrm>
            <a:off x="4419600" y="592787"/>
            <a:ext cx="1437065" cy="246221"/>
          </a:xfrm>
          <a:prstGeom prst="rect">
            <a:avLst/>
          </a:prstGeom>
          <a:noFill/>
        </p:spPr>
        <p:txBody>
          <a:bodyPr wrap="square" rtlCol="0">
            <a:spAutoFit/>
          </a:bodyPr>
          <a:lstStyle/>
          <a:p>
            <a:pPr algn="ctr"/>
            <a:r>
              <a:rPr lang="ja-JP" altLang="en-US" sz="1000" dirty="0">
                <a:latin typeface="BIZ UDPゴシック" panose="020B0400000000000000" pitchFamily="50" charset="-128"/>
                <a:ea typeface="BIZ UDPゴシック" panose="020B0400000000000000" pitchFamily="50" charset="-128"/>
              </a:rPr>
              <a:t>（出所）文春オンライン</a:t>
            </a:r>
            <a:endParaRPr kumimoji="1" lang="ja-JP" altLang="en-US" sz="1000" dirty="0">
              <a:latin typeface="BIZ UDPゴシック" panose="020B0400000000000000" pitchFamily="50" charset="-128"/>
              <a:ea typeface="BIZ UDPゴシック" panose="020B0400000000000000" pitchFamily="50" charset="-128"/>
            </a:endParaRPr>
          </a:p>
        </p:txBody>
      </p:sp>
      <p:pic>
        <p:nvPicPr>
          <p:cNvPr id="1028" name="Picture 4">
            <a:extLst>
              <a:ext uri="{FF2B5EF4-FFF2-40B4-BE49-F238E27FC236}">
                <a16:creationId xmlns:a16="http://schemas.microsoft.com/office/drawing/2014/main" id="{8B361E50-A1BE-53C5-C5E1-583A28C7B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0619" y="812194"/>
            <a:ext cx="2428875"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75979E72-F8CD-3533-794E-073F2F03D9D7}"/>
              </a:ext>
            </a:extLst>
          </p:cNvPr>
          <p:cNvSpPr txBox="1"/>
          <p:nvPr/>
        </p:nvSpPr>
        <p:spPr>
          <a:xfrm>
            <a:off x="9606628" y="477272"/>
            <a:ext cx="2039112"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特高第</a:t>
            </a:r>
            <a:r>
              <a:rPr lang="en-US" altLang="ja-JP" sz="1400" dirty="0">
                <a:latin typeface="BIZ UDPゴシック" panose="020B0400000000000000" pitchFamily="50" charset="-128"/>
                <a:ea typeface="BIZ UDPゴシック" panose="020B0400000000000000" pitchFamily="50" charset="-128"/>
              </a:rPr>
              <a:t>1</a:t>
            </a:r>
            <a:r>
              <a:rPr lang="ja-JP" altLang="en-US" sz="1400" dirty="0">
                <a:latin typeface="BIZ UDPゴシック" panose="020B0400000000000000" pitchFamily="50" charset="-128"/>
                <a:ea typeface="BIZ UDPゴシック" panose="020B0400000000000000" pitchFamily="50" charset="-128"/>
              </a:rPr>
              <a:t>課長：毛利基</a:t>
            </a:r>
            <a:endParaRPr kumimoji="1" lang="ja-JP" altLang="en-US" sz="1400" dirty="0">
              <a:latin typeface="BIZ UDPゴシック" panose="020B0400000000000000" pitchFamily="50" charset="-128"/>
              <a:ea typeface="BIZ UDPゴシック" panose="020B0400000000000000" pitchFamily="50" charset="-128"/>
            </a:endParaRPr>
          </a:p>
        </p:txBody>
      </p:sp>
      <p:pic>
        <p:nvPicPr>
          <p:cNvPr id="1030" name="Picture 6" descr="スパイM 謀略の極限を生きた男★小林峻一 鈴木隆一★文春文庫 - ブックハウスQ">
            <a:extLst>
              <a:ext uri="{FF2B5EF4-FFF2-40B4-BE49-F238E27FC236}">
                <a16:creationId xmlns:a16="http://schemas.microsoft.com/office/drawing/2014/main" id="{AA5AF6DF-B92E-DBFA-275D-FC14CA1DD6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00" y="4443497"/>
            <a:ext cx="1557644" cy="2250321"/>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F8765E6-AFBA-4A80-6884-4060988D3F5A}"/>
              </a:ext>
            </a:extLst>
          </p:cNvPr>
          <p:cNvSpPr txBox="1"/>
          <p:nvPr/>
        </p:nvSpPr>
        <p:spPr>
          <a:xfrm>
            <a:off x="667565" y="6648355"/>
            <a:ext cx="1697513" cy="246221"/>
          </a:xfrm>
          <a:prstGeom prst="rect">
            <a:avLst/>
          </a:prstGeom>
          <a:noFill/>
        </p:spPr>
        <p:txBody>
          <a:bodyPr wrap="square" rtlCol="0">
            <a:spAutoFit/>
          </a:bodyPr>
          <a:lstStyle/>
          <a:p>
            <a:pPr algn="ctr"/>
            <a:r>
              <a:rPr lang="ja-JP" altLang="en-US" sz="1000" dirty="0">
                <a:latin typeface="BIZ UDPゴシック" panose="020B0400000000000000" pitchFamily="50" charset="-128"/>
                <a:ea typeface="BIZ UDPゴシック" panose="020B0400000000000000" pitchFamily="50" charset="-128"/>
              </a:rPr>
              <a:t>（出所）</a:t>
            </a:r>
            <a:r>
              <a:rPr lang="en-US" altLang="ja-JP" sz="1000" dirty="0">
                <a:latin typeface="BIZ UDPゴシック" panose="020B0400000000000000" pitchFamily="50" charset="-128"/>
                <a:ea typeface="BIZ UDPゴシック" panose="020B0400000000000000" pitchFamily="50" charset="-128"/>
              </a:rPr>
              <a:t>Amazon</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805DB28F-9D4A-65BE-D43E-A59388C969ED}"/>
              </a:ext>
            </a:extLst>
          </p:cNvPr>
          <p:cNvSpPr txBox="1"/>
          <p:nvPr/>
        </p:nvSpPr>
        <p:spPr>
          <a:xfrm>
            <a:off x="6589675" y="1325880"/>
            <a:ext cx="2075688"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特別高等警察</a:t>
            </a:r>
          </a:p>
        </p:txBody>
      </p:sp>
      <p:sp>
        <p:nvSpPr>
          <p:cNvPr id="10" name="四角形: 角を丸くする 9">
            <a:extLst>
              <a:ext uri="{FF2B5EF4-FFF2-40B4-BE49-F238E27FC236}">
                <a16:creationId xmlns:a16="http://schemas.microsoft.com/office/drawing/2014/main" id="{6CCDE462-ABE8-EADC-9F28-7E7555EDBA28}"/>
              </a:ext>
            </a:extLst>
          </p:cNvPr>
          <p:cNvSpPr/>
          <p:nvPr/>
        </p:nvSpPr>
        <p:spPr>
          <a:xfrm>
            <a:off x="6464948" y="2988844"/>
            <a:ext cx="2428875"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非常時共産党</a:t>
            </a:r>
          </a:p>
        </p:txBody>
      </p:sp>
      <p:sp>
        <p:nvSpPr>
          <p:cNvPr id="11" name="テキスト ボックス 10">
            <a:extLst>
              <a:ext uri="{FF2B5EF4-FFF2-40B4-BE49-F238E27FC236}">
                <a16:creationId xmlns:a16="http://schemas.microsoft.com/office/drawing/2014/main" id="{B8E26EB5-128A-C2F3-57A9-1E7AD1932050}"/>
              </a:ext>
            </a:extLst>
          </p:cNvPr>
          <p:cNvSpPr txBox="1"/>
          <p:nvPr/>
        </p:nvSpPr>
        <p:spPr>
          <a:xfrm>
            <a:off x="6880714" y="2157362"/>
            <a:ext cx="1490472" cy="369332"/>
          </a:xfrm>
          <a:prstGeom prst="rect">
            <a:avLst/>
          </a:prstGeom>
          <a:no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スパイ</a:t>
            </a:r>
            <a:r>
              <a:rPr kumimoji="1" lang="en-US" altLang="ja-JP" b="1" dirty="0">
                <a:latin typeface="BIZ UDPゴシック" panose="020B0400000000000000" pitchFamily="50" charset="-128"/>
                <a:ea typeface="BIZ UDPゴシック" panose="020B0400000000000000" pitchFamily="50" charset="-128"/>
              </a:rPr>
              <a:t>M</a:t>
            </a:r>
            <a:endParaRPr kumimoji="1" lang="ja-JP" altLang="en-US" b="1" dirty="0">
              <a:latin typeface="BIZ UDPゴシック" panose="020B0400000000000000" pitchFamily="50" charset="-128"/>
              <a:ea typeface="BIZ UDPゴシック" panose="020B0400000000000000" pitchFamily="50" charset="-128"/>
            </a:endParaRPr>
          </a:p>
        </p:txBody>
      </p:sp>
      <p:cxnSp>
        <p:nvCxnSpPr>
          <p:cNvPr id="13" name="直線矢印コネクタ 12">
            <a:extLst>
              <a:ext uri="{FF2B5EF4-FFF2-40B4-BE49-F238E27FC236}">
                <a16:creationId xmlns:a16="http://schemas.microsoft.com/office/drawing/2014/main" id="{C295730C-3E18-68BE-DB33-64F4E996A4D3}"/>
              </a:ext>
            </a:extLst>
          </p:cNvPr>
          <p:cNvCxnSpPr>
            <a:stCxn id="9" idx="2"/>
            <a:endCxn id="11" idx="0"/>
          </p:cNvCxnSpPr>
          <p:nvPr/>
        </p:nvCxnSpPr>
        <p:spPr>
          <a:xfrm flipH="1">
            <a:off x="7625950" y="1695212"/>
            <a:ext cx="1569" cy="4621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B1EC4DD-2A77-0FBE-AA1E-3D0046805028}"/>
              </a:ext>
            </a:extLst>
          </p:cNvPr>
          <p:cNvCxnSpPr/>
          <p:nvPr/>
        </p:nvCxnSpPr>
        <p:spPr>
          <a:xfrm flipH="1">
            <a:off x="7624381" y="2526694"/>
            <a:ext cx="1569" cy="4621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C5FEBF89-2BEC-D398-1283-2B4978D792FA}"/>
              </a:ext>
            </a:extLst>
          </p:cNvPr>
          <p:cNvSpPr/>
          <p:nvPr/>
        </p:nvSpPr>
        <p:spPr>
          <a:xfrm>
            <a:off x="6838870" y="4035388"/>
            <a:ext cx="1699717"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上海共産党</a:t>
            </a:r>
          </a:p>
        </p:txBody>
      </p:sp>
      <p:sp>
        <p:nvSpPr>
          <p:cNvPr id="18" name="四角形: 角を丸くする 17">
            <a:extLst>
              <a:ext uri="{FF2B5EF4-FFF2-40B4-BE49-F238E27FC236}">
                <a16:creationId xmlns:a16="http://schemas.microsoft.com/office/drawing/2014/main" id="{BDF2D057-F950-9494-F82C-23E9F51B3656}"/>
              </a:ext>
            </a:extLst>
          </p:cNvPr>
          <p:cNvSpPr/>
          <p:nvPr/>
        </p:nvSpPr>
        <p:spPr>
          <a:xfrm>
            <a:off x="7906911" y="5298191"/>
            <a:ext cx="1699717"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中国</a:t>
            </a:r>
            <a:r>
              <a:rPr kumimoji="1" lang="ja-JP" altLang="en-US" sz="2000" dirty="0">
                <a:latin typeface="BIZ UDPゴシック" panose="020B0400000000000000" pitchFamily="50" charset="-128"/>
                <a:ea typeface="BIZ UDPゴシック" panose="020B0400000000000000" pitchFamily="50" charset="-128"/>
              </a:rPr>
              <a:t>共産党</a:t>
            </a:r>
          </a:p>
        </p:txBody>
      </p:sp>
      <p:sp>
        <p:nvSpPr>
          <p:cNvPr id="19" name="四角形: 角を丸くする 18">
            <a:extLst>
              <a:ext uri="{FF2B5EF4-FFF2-40B4-BE49-F238E27FC236}">
                <a16:creationId xmlns:a16="http://schemas.microsoft.com/office/drawing/2014/main" id="{EDA0BBED-531F-8E61-1CE6-00D4D7F54885}"/>
              </a:ext>
            </a:extLst>
          </p:cNvPr>
          <p:cNvSpPr/>
          <p:nvPr/>
        </p:nvSpPr>
        <p:spPr>
          <a:xfrm>
            <a:off x="5615089" y="5298191"/>
            <a:ext cx="1699717"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朝鮮共産党</a:t>
            </a:r>
          </a:p>
        </p:txBody>
      </p:sp>
      <p:sp>
        <p:nvSpPr>
          <p:cNvPr id="20" name="四角形: 角を丸くする 19">
            <a:extLst>
              <a:ext uri="{FF2B5EF4-FFF2-40B4-BE49-F238E27FC236}">
                <a16:creationId xmlns:a16="http://schemas.microsoft.com/office/drawing/2014/main" id="{FC7CA14C-0F7C-5CD9-C49D-902BE97F52BE}"/>
              </a:ext>
            </a:extLst>
          </p:cNvPr>
          <p:cNvSpPr/>
          <p:nvPr/>
        </p:nvSpPr>
        <p:spPr>
          <a:xfrm>
            <a:off x="10107498" y="5298191"/>
            <a:ext cx="1699717" cy="4678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コミンテルン</a:t>
            </a:r>
          </a:p>
        </p:txBody>
      </p:sp>
      <p:cxnSp>
        <p:nvCxnSpPr>
          <p:cNvPr id="22" name="直線矢印コネクタ 21">
            <a:extLst>
              <a:ext uri="{FF2B5EF4-FFF2-40B4-BE49-F238E27FC236}">
                <a16:creationId xmlns:a16="http://schemas.microsoft.com/office/drawing/2014/main" id="{E3AF738D-FD9E-6C98-4080-8DC3350A51F5}"/>
              </a:ext>
            </a:extLst>
          </p:cNvPr>
          <p:cNvCxnSpPr>
            <a:stCxn id="10" idx="2"/>
            <a:endCxn id="17" idx="0"/>
          </p:cNvCxnSpPr>
          <p:nvPr/>
        </p:nvCxnSpPr>
        <p:spPr>
          <a:xfrm>
            <a:off x="7679386" y="3456702"/>
            <a:ext cx="9343" cy="5786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FBEF40FF-6558-594F-B630-F2D17407C1D3}"/>
              </a:ext>
            </a:extLst>
          </p:cNvPr>
          <p:cNvCxnSpPr>
            <a:stCxn id="17" idx="2"/>
            <a:endCxn id="18" idx="0"/>
          </p:cNvCxnSpPr>
          <p:nvPr/>
        </p:nvCxnSpPr>
        <p:spPr>
          <a:xfrm>
            <a:off x="7688729" y="4503246"/>
            <a:ext cx="1068041" cy="79494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11D8366-7368-64BE-9E78-72FD586DC2D7}"/>
              </a:ext>
            </a:extLst>
          </p:cNvPr>
          <p:cNvCxnSpPr>
            <a:cxnSpLocks/>
            <a:stCxn id="17" idx="2"/>
            <a:endCxn id="19" idx="0"/>
          </p:cNvCxnSpPr>
          <p:nvPr/>
        </p:nvCxnSpPr>
        <p:spPr>
          <a:xfrm flipH="1">
            <a:off x="6464948" y="4503246"/>
            <a:ext cx="1223781" cy="79494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467F9110-0A02-24F4-7891-9E0B8AD8A15B}"/>
              </a:ext>
            </a:extLst>
          </p:cNvPr>
          <p:cNvCxnSpPr>
            <a:stCxn id="20" idx="1"/>
            <a:endCxn id="18" idx="3"/>
          </p:cNvCxnSpPr>
          <p:nvPr/>
        </p:nvCxnSpPr>
        <p:spPr>
          <a:xfrm flipH="1">
            <a:off x="9606628" y="5532120"/>
            <a:ext cx="5008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803088C-4C48-A128-A115-21099621B11B}"/>
              </a:ext>
            </a:extLst>
          </p:cNvPr>
          <p:cNvSpPr txBox="1"/>
          <p:nvPr/>
        </p:nvSpPr>
        <p:spPr>
          <a:xfrm>
            <a:off x="8442483" y="4032437"/>
            <a:ext cx="1088136"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特高警察</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上海憲兵隊</a:t>
            </a:r>
          </a:p>
        </p:txBody>
      </p:sp>
      <p:sp>
        <p:nvSpPr>
          <p:cNvPr id="31" name="テキスト ボックス 30">
            <a:extLst>
              <a:ext uri="{FF2B5EF4-FFF2-40B4-BE49-F238E27FC236}">
                <a16:creationId xmlns:a16="http://schemas.microsoft.com/office/drawing/2014/main" id="{0E9642D6-28E7-1799-0FB5-5AA454280F52}"/>
              </a:ext>
            </a:extLst>
          </p:cNvPr>
          <p:cNvSpPr txBox="1"/>
          <p:nvPr/>
        </p:nvSpPr>
        <p:spPr>
          <a:xfrm>
            <a:off x="5597777" y="4334461"/>
            <a:ext cx="1557644"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上海工部局</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警察高等課（英国）</a:t>
            </a:r>
          </a:p>
        </p:txBody>
      </p:sp>
      <p:sp>
        <p:nvSpPr>
          <p:cNvPr id="32" name="テキスト ボックス 31">
            <a:extLst>
              <a:ext uri="{FF2B5EF4-FFF2-40B4-BE49-F238E27FC236}">
                <a16:creationId xmlns:a16="http://schemas.microsoft.com/office/drawing/2014/main" id="{4CC97F3B-4488-01C0-A2F4-7DB071B27E54}"/>
              </a:ext>
            </a:extLst>
          </p:cNvPr>
          <p:cNvSpPr txBox="1"/>
          <p:nvPr/>
        </p:nvSpPr>
        <p:spPr>
          <a:xfrm>
            <a:off x="5686125" y="5750945"/>
            <a:ext cx="1557644"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在上海の共産組織</a:t>
            </a:r>
          </a:p>
        </p:txBody>
      </p:sp>
      <p:pic>
        <p:nvPicPr>
          <p:cNvPr id="1032" name="Picture 8">
            <a:extLst>
              <a:ext uri="{FF2B5EF4-FFF2-40B4-BE49-F238E27FC236}">
                <a16:creationId xmlns:a16="http://schemas.microsoft.com/office/drawing/2014/main" id="{BAF1B727-E68B-81AF-C43E-CEA263516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2658" y="4443497"/>
            <a:ext cx="1561160" cy="225032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A0BAEA63-40C6-FF8F-93E2-29338055CFA7}"/>
              </a:ext>
            </a:extLst>
          </p:cNvPr>
          <p:cNvSpPr txBox="1"/>
          <p:nvPr/>
        </p:nvSpPr>
        <p:spPr>
          <a:xfrm>
            <a:off x="2621886" y="6669136"/>
            <a:ext cx="1697513" cy="246221"/>
          </a:xfrm>
          <a:prstGeom prst="rect">
            <a:avLst/>
          </a:prstGeom>
          <a:noFill/>
        </p:spPr>
        <p:txBody>
          <a:bodyPr wrap="square" rtlCol="0">
            <a:spAutoFit/>
          </a:bodyPr>
          <a:lstStyle/>
          <a:p>
            <a:pPr algn="ctr"/>
            <a:r>
              <a:rPr lang="ja-JP" altLang="en-US" sz="1000" dirty="0">
                <a:latin typeface="BIZ UDPゴシック" panose="020B0400000000000000" pitchFamily="50" charset="-128"/>
                <a:ea typeface="BIZ UDPゴシック" panose="020B0400000000000000" pitchFamily="50" charset="-128"/>
              </a:rPr>
              <a:t>（出所）</a:t>
            </a:r>
            <a:r>
              <a:rPr lang="en-US" altLang="ja-JP" sz="1000" dirty="0">
                <a:latin typeface="BIZ UDPゴシック" panose="020B0400000000000000" pitchFamily="50" charset="-128"/>
                <a:ea typeface="BIZ UDPゴシック" panose="020B0400000000000000" pitchFamily="50" charset="-128"/>
              </a:rPr>
              <a:t>Amazon</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35" name="テキスト ボックス 34">
            <a:extLst>
              <a:ext uri="{FF2B5EF4-FFF2-40B4-BE49-F238E27FC236}">
                <a16:creationId xmlns:a16="http://schemas.microsoft.com/office/drawing/2014/main" id="{5AF6879C-3597-99F2-AEF8-5473F955941E}"/>
              </a:ext>
            </a:extLst>
          </p:cNvPr>
          <p:cNvSpPr txBox="1"/>
          <p:nvPr/>
        </p:nvSpPr>
        <p:spPr>
          <a:xfrm>
            <a:off x="7838064" y="2250997"/>
            <a:ext cx="1374157" cy="276999"/>
          </a:xfrm>
          <a:prstGeom prst="rect">
            <a:avLst/>
          </a:prstGeom>
          <a:noFill/>
        </p:spPr>
        <p:txBody>
          <a:bodyPr wrap="square">
            <a:spAutoFit/>
          </a:bodyPr>
          <a:lstStyle/>
          <a:p>
            <a:pPr algn="ctr"/>
            <a:r>
              <a:rPr lang="ja-JP" altLang="en-US" sz="1200" i="0" dirty="0">
                <a:effectLst/>
                <a:latin typeface="BIZ UDPゴシック" panose="020B0400000000000000" pitchFamily="50" charset="-128"/>
                <a:ea typeface="BIZ UDPゴシック" panose="020B0400000000000000" pitchFamily="50" charset="-128"/>
              </a:rPr>
              <a:t>飯塚 盈延</a:t>
            </a:r>
            <a:endParaRPr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7137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旧</a:t>
            </a:r>
            <a:r>
              <a:rPr kumimoji="1" lang="ja-JP" altLang="en-US" sz="8000" b="1" dirty="0">
                <a:latin typeface="BIZ UDPゴシック" panose="020B0400000000000000" pitchFamily="50" charset="-128"/>
                <a:ea typeface="BIZ UDPゴシック" panose="020B0400000000000000" pitchFamily="50" charset="-128"/>
              </a:rPr>
              <a:t>日本軍の諜報組織</a:t>
            </a:r>
          </a:p>
        </p:txBody>
      </p:sp>
    </p:spTree>
    <p:extLst>
      <p:ext uri="{BB962C8B-B14F-4D97-AF65-F5344CB8AC3E}">
        <p14:creationId xmlns:p14="http://schemas.microsoft.com/office/powerpoint/2010/main" val="4287903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帝国陸海軍の組織</a:t>
            </a:r>
          </a:p>
        </p:txBody>
      </p:sp>
      <p:pic>
        <p:nvPicPr>
          <p:cNvPr id="1026" name="Picture 2" descr="昭和天皇が激怒した日－昭和時代ネタ】 - 社会科講師の流儀 さん">
            <a:extLst>
              <a:ext uri="{FF2B5EF4-FFF2-40B4-BE49-F238E27FC236}">
                <a16:creationId xmlns:a16="http://schemas.microsoft.com/office/drawing/2014/main" id="{BD6362EE-C12F-E8ED-6410-B23319C34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491" y="1084696"/>
            <a:ext cx="2253993" cy="1666746"/>
          </a:xfrm>
          <a:prstGeom prst="rect">
            <a:avLst/>
          </a:prstGeom>
          <a:noFill/>
          <a:extLst>
            <a:ext uri="{909E8E84-426E-40DD-AFC4-6F175D3DCCD1}">
              <a14:hiddenFill xmlns:a14="http://schemas.microsoft.com/office/drawing/2010/main">
                <a:solidFill>
                  <a:srgbClr val="FFFFFF"/>
                </a:solidFill>
              </a14:hiddenFill>
            </a:ext>
          </a:extLst>
        </p:spPr>
      </p:pic>
      <p:sp>
        <p:nvSpPr>
          <p:cNvPr id="2" name="四角形: 角を丸くする 1">
            <a:extLst>
              <a:ext uri="{FF2B5EF4-FFF2-40B4-BE49-F238E27FC236}">
                <a16:creationId xmlns:a16="http://schemas.microsoft.com/office/drawing/2014/main" id="{A7A4D8EF-CE40-9EE9-C013-B0DB2C510CB4}"/>
              </a:ext>
            </a:extLst>
          </p:cNvPr>
          <p:cNvSpPr/>
          <p:nvPr/>
        </p:nvSpPr>
        <p:spPr>
          <a:xfrm>
            <a:off x="593356" y="3720371"/>
            <a:ext cx="1064276" cy="554711"/>
          </a:xfrm>
          <a:prstGeom prst="roundRect">
            <a:avLst/>
          </a:prstGeom>
          <a:solidFill>
            <a:schemeClr val="tx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内閣</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FDAA4B85-F2C2-A5CC-F8D5-5C69E56C72DD}"/>
              </a:ext>
            </a:extLst>
          </p:cNvPr>
          <p:cNvSpPr/>
          <p:nvPr/>
        </p:nvSpPr>
        <p:spPr>
          <a:xfrm>
            <a:off x="2937353" y="3720372"/>
            <a:ext cx="1033285" cy="554711"/>
          </a:xfrm>
          <a:prstGeom prst="roundRect">
            <a:avLst/>
          </a:prstGeom>
          <a:solidFill>
            <a:srgbClr val="00206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司法</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415973F6-372D-2E41-47F6-95C214A579CD}"/>
              </a:ext>
            </a:extLst>
          </p:cNvPr>
          <p:cNvSpPr/>
          <p:nvPr/>
        </p:nvSpPr>
        <p:spPr>
          <a:xfrm>
            <a:off x="4216645" y="3720372"/>
            <a:ext cx="1574555" cy="554711"/>
          </a:xfrm>
          <a:prstGeom prst="roundRect">
            <a:avLst/>
          </a:prstGeom>
          <a:solidFill>
            <a:srgbClr val="7030A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帝国議会</a:t>
            </a:r>
            <a:endParaRPr kumimoji="1" lang="en-US" altLang="ja-JP" sz="20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B003F89-77EA-E0CC-5C7C-E6714B3004C9}"/>
              </a:ext>
            </a:extLst>
          </p:cNvPr>
          <p:cNvSpPr txBox="1"/>
          <p:nvPr/>
        </p:nvSpPr>
        <p:spPr>
          <a:xfrm>
            <a:off x="4932492" y="709312"/>
            <a:ext cx="2253992" cy="37894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天皇／大元帥</a:t>
            </a:r>
          </a:p>
        </p:txBody>
      </p:sp>
      <p:sp>
        <p:nvSpPr>
          <p:cNvPr id="8" name="テキスト ボックス 7">
            <a:extLst>
              <a:ext uri="{FF2B5EF4-FFF2-40B4-BE49-F238E27FC236}">
                <a16:creationId xmlns:a16="http://schemas.microsoft.com/office/drawing/2014/main" id="{E02E58A4-9B6A-8AA0-5186-1D623E79DB8F}"/>
              </a:ext>
            </a:extLst>
          </p:cNvPr>
          <p:cNvSpPr txBox="1"/>
          <p:nvPr/>
        </p:nvSpPr>
        <p:spPr>
          <a:xfrm>
            <a:off x="1736121" y="4867602"/>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陸軍省</a:t>
            </a:r>
          </a:p>
        </p:txBody>
      </p:sp>
      <p:sp>
        <p:nvSpPr>
          <p:cNvPr id="9" name="テキスト ボックス 8">
            <a:extLst>
              <a:ext uri="{FF2B5EF4-FFF2-40B4-BE49-F238E27FC236}">
                <a16:creationId xmlns:a16="http://schemas.microsoft.com/office/drawing/2014/main" id="{8587D8A2-637D-B856-CD8E-B0C1B86917FE}"/>
              </a:ext>
            </a:extLst>
          </p:cNvPr>
          <p:cNvSpPr txBox="1"/>
          <p:nvPr/>
        </p:nvSpPr>
        <p:spPr>
          <a:xfrm>
            <a:off x="1085799" y="4867603"/>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海軍省</a:t>
            </a:r>
          </a:p>
        </p:txBody>
      </p:sp>
      <p:sp>
        <p:nvSpPr>
          <p:cNvPr id="10" name="テキスト ボックス 9">
            <a:extLst>
              <a:ext uri="{FF2B5EF4-FFF2-40B4-BE49-F238E27FC236}">
                <a16:creationId xmlns:a16="http://schemas.microsoft.com/office/drawing/2014/main" id="{A523AE0A-3792-32A0-31DE-709FD1F0BC9B}"/>
              </a:ext>
            </a:extLst>
          </p:cNvPr>
          <p:cNvSpPr txBox="1"/>
          <p:nvPr/>
        </p:nvSpPr>
        <p:spPr>
          <a:xfrm>
            <a:off x="402525" y="4867602"/>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内務省</a:t>
            </a:r>
          </a:p>
        </p:txBody>
      </p:sp>
      <p:cxnSp>
        <p:nvCxnSpPr>
          <p:cNvPr id="12" name="コネクタ: カギ線 11">
            <a:extLst>
              <a:ext uri="{FF2B5EF4-FFF2-40B4-BE49-F238E27FC236}">
                <a16:creationId xmlns:a16="http://schemas.microsoft.com/office/drawing/2014/main" id="{E1E4485A-7131-B7DF-BCEF-14FF59CC1C58}"/>
              </a:ext>
            </a:extLst>
          </p:cNvPr>
          <p:cNvCxnSpPr>
            <a:cxnSpLocks/>
            <a:stCxn id="2" idx="2"/>
            <a:endCxn id="9" idx="0"/>
          </p:cNvCxnSpPr>
          <p:nvPr/>
        </p:nvCxnSpPr>
        <p:spPr>
          <a:xfrm rot="16200000" flipH="1">
            <a:off x="947886" y="4452690"/>
            <a:ext cx="592521" cy="237304"/>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0E430E30-79C2-51BB-7DFB-50BE1914BBC3}"/>
              </a:ext>
            </a:extLst>
          </p:cNvPr>
          <p:cNvCxnSpPr>
            <a:cxnSpLocks/>
            <a:stCxn id="2" idx="2"/>
            <a:endCxn id="8" idx="0"/>
          </p:cNvCxnSpPr>
          <p:nvPr/>
        </p:nvCxnSpPr>
        <p:spPr>
          <a:xfrm rot="16200000" flipH="1">
            <a:off x="1273047" y="4127529"/>
            <a:ext cx="592520" cy="887626"/>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F0C21E6B-FD4F-AF75-A493-0EBA20C1EFD2}"/>
              </a:ext>
            </a:extLst>
          </p:cNvPr>
          <p:cNvCxnSpPr>
            <a:cxnSpLocks/>
            <a:stCxn id="2" idx="2"/>
            <a:endCxn id="10" idx="0"/>
          </p:cNvCxnSpPr>
          <p:nvPr/>
        </p:nvCxnSpPr>
        <p:spPr>
          <a:xfrm rot="5400000">
            <a:off x="606249" y="4348357"/>
            <a:ext cx="592520" cy="445970"/>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10E6EF72-53A2-7F43-F308-6D59B7265FF0}"/>
              </a:ext>
            </a:extLst>
          </p:cNvPr>
          <p:cNvSpPr/>
          <p:nvPr/>
        </p:nvSpPr>
        <p:spPr>
          <a:xfrm>
            <a:off x="6993925" y="3814122"/>
            <a:ext cx="1902940" cy="675503"/>
          </a:xfrm>
          <a:prstGeom prst="roundRect">
            <a:avLst/>
          </a:prstGeom>
          <a:solidFill>
            <a:schemeClr val="accent4">
              <a:lumMod val="75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参謀本部</a:t>
            </a:r>
            <a:endParaRPr kumimoji="1" lang="en-US" altLang="ja-JP" b="1"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参謀総長</a:t>
            </a:r>
          </a:p>
        </p:txBody>
      </p:sp>
      <p:sp>
        <p:nvSpPr>
          <p:cNvPr id="18" name="四角形: 角を丸くする 17">
            <a:extLst>
              <a:ext uri="{FF2B5EF4-FFF2-40B4-BE49-F238E27FC236}">
                <a16:creationId xmlns:a16="http://schemas.microsoft.com/office/drawing/2014/main" id="{B25C2AAE-6DF3-E466-0260-06AE27F68376}"/>
              </a:ext>
            </a:extLst>
          </p:cNvPr>
          <p:cNvSpPr/>
          <p:nvPr/>
        </p:nvSpPr>
        <p:spPr>
          <a:xfrm>
            <a:off x="9440562" y="3814121"/>
            <a:ext cx="1902940" cy="675503"/>
          </a:xfrm>
          <a:prstGeom prst="roundRect">
            <a:avLst/>
          </a:prstGeom>
          <a:solidFill>
            <a:schemeClr val="accent5">
              <a:lumMod val="75000"/>
            </a:schemeClr>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BIZ UDPゴシック" panose="020B0400000000000000" pitchFamily="50" charset="-128"/>
                <a:ea typeface="BIZ UDPゴシック" panose="020B0400000000000000" pitchFamily="50" charset="-128"/>
              </a:rPr>
              <a:t>軍令部</a:t>
            </a:r>
            <a:endParaRPr kumimoji="1" lang="en-US" altLang="ja-JP" b="1" dirty="0">
              <a:latin typeface="BIZ UDPゴシック" panose="020B0400000000000000" pitchFamily="50" charset="-128"/>
              <a:ea typeface="BIZ UDPゴシック" panose="020B0400000000000000" pitchFamily="50" charset="-128"/>
            </a:endParaRPr>
          </a:p>
          <a:p>
            <a:pPr algn="ctr"/>
            <a:r>
              <a:rPr lang="ja-JP" altLang="en-US" b="1" dirty="0">
                <a:latin typeface="BIZ UDPゴシック" panose="020B0400000000000000" pitchFamily="50" charset="-128"/>
                <a:ea typeface="BIZ UDPゴシック" panose="020B0400000000000000" pitchFamily="50" charset="-128"/>
              </a:rPr>
              <a:t>軍令部総長</a:t>
            </a:r>
            <a:endParaRPr kumimoji="1" lang="ja-JP" altLang="en-US" b="1" dirty="0">
              <a:latin typeface="BIZ UDPゴシック" panose="020B0400000000000000" pitchFamily="50" charset="-128"/>
              <a:ea typeface="BIZ UDPゴシック" panose="020B0400000000000000" pitchFamily="50" charset="-128"/>
            </a:endParaRPr>
          </a:p>
        </p:txBody>
      </p:sp>
      <p:cxnSp>
        <p:nvCxnSpPr>
          <p:cNvPr id="20" name="コネクタ: カギ線 19">
            <a:extLst>
              <a:ext uri="{FF2B5EF4-FFF2-40B4-BE49-F238E27FC236}">
                <a16:creationId xmlns:a16="http://schemas.microsoft.com/office/drawing/2014/main" id="{0908658C-A1D9-37F8-FD78-A989BB422162}"/>
              </a:ext>
            </a:extLst>
          </p:cNvPr>
          <p:cNvCxnSpPr>
            <a:cxnSpLocks/>
            <a:stCxn id="4" idx="0"/>
            <a:endCxn id="1026" idx="2"/>
          </p:cNvCxnSpPr>
          <p:nvPr/>
        </p:nvCxnSpPr>
        <p:spPr>
          <a:xfrm rot="5400000" flipH="1" flipV="1">
            <a:off x="4272277" y="1933161"/>
            <a:ext cx="968930" cy="2605492"/>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5E318A39-6EDA-0740-0CAE-ED168FD1D16C}"/>
              </a:ext>
            </a:extLst>
          </p:cNvPr>
          <p:cNvCxnSpPr>
            <a:stCxn id="6" idx="0"/>
            <a:endCxn id="1026" idx="2"/>
          </p:cNvCxnSpPr>
          <p:nvPr/>
        </p:nvCxnSpPr>
        <p:spPr>
          <a:xfrm rot="5400000" flipH="1" flipV="1">
            <a:off x="5047240" y="2708125"/>
            <a:ext cx="968930" cy="105556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DF1D958-4789-734B-0631-0751DA06B09A}"/>
              </a:ext>
            </a:extLst>
          </p:cNvPr>
          <p:cNvCxnSpPr>
            <a:cxnSpLocks/>
            <a:stCxn id="2" idx="0"/>
            <a:endCxn id="1026" idx="2"/>
          </p:cNvCxnSpPr>
          <p:nvPr/>
        </p:nvCxnSpPr>
        <p:spPr>
          <a:xfrm rot="5400000" flipH="1" flipV="1">
            <a:off x="3108027" y="768910"/>
            <a:ext cx="968929" cy="4933994"/>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a16="http://schemas.microsoft.com/office/drawing/2014/main" id="{D8CE15E5-FC58-84F4-B059-2E9F0CDB52BA}"/>
              </a:ext>
            </a:extLst>
          </p:cNvPr>
          <p:cNvCxnSpPr>
            <a:cxnSpLocks/>
          </p:cNvCxnSpPr>
          <p:nvPr/>
        </p:nvCxnSpPr>
        <p:spPr>
          <a:xfrm rot="16200000" flipH="1">
            <a:off x="6932127" y="2793420"/>
            <a:ext cx="1267624" cy="758912"/>
          </a:xfrm>
          <a:prstGeom prst="bentConnector3">
            <a:avLst>
              <a:gd name="adj1" fmla="val 61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ADB2BDF0-F759-9F39-19A4-BA94DB9F75F5}"/>
              </a:ext>
            </a:extLst>
          </p:cNvPr>
          <p:cNvCxnSpPr>
            <a:cxnSpLocks/>
            <a:endCxn id="18" idx="0"/>
          </p:cNvCxnSpPr>
          <p:nvPr/>
        </p:nvCxnSpPr>
        <p:spPr>
          <a:xfrm>
            <a:off x="7186484" y="2543990"/>
            <a:ext cx="3205548" cy="1270131"/>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61D6FB9B-B1BD-B024-9C82-1C4AB40CBA24}"/>
              </a:ext>
            </a:extLst>
          </p:cNvPr>
          <p:cNvSpPr/>
          <p:nvPr/>
        </p:nvSpPr>
        <p:spPr>
          <a:xfrm>
            <a:off x="1770389" y="3720371"/>
            <a:ext cx="1033285" cy="554711"/>
          </a:xfrm>
          <a:prstGeom prst="roundRect">
            <a:avLst/>
          </a:prstGeom>
          <a:solidFill>
            <a:srgbClr val="C0000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枢密院</a:t>
            </a:r>
            <a:endParaRPr kumimoji="1" lang="en-US" altLang="ja-JP" sz="2000" dirty="0">
              <a:latin typeface="BIZ UDPゴシック" panose="020B0400000000000000" pitchFamily="50" charset="-128"/>
              <a:ea typeface="BIZ UDPゴシック" panose="020B0400000000000000" pitchFamily="50" charset="-128"/>
            </a:endParaRPr>
          </a:p>
        </p:txBody>
      </p:sp>
      <p:cxnSp>
        <p:nvCxnSpPr>
          <p:cNvPr id="47" name="コネクタ: カギ線 46">
            <a:extLst>
              <a:ext uri="{FF2B5EF4-FFF2-40B4-BE49-F238E27FC236}">
                <a16:creationId xmlns:a16="http://schemas.microsoft.com/office/drawing/2014/main" id="{E641DACA-5DA3-B98A-8679-A849DA8D5EF1}"/>
              </a:ext>
            </a:extLst>
          </p:cNvPr>
          <p:cNvCxnSpPr>
            <a:stCxn id="1026" idx="2"/>
            <a:endCxn id="45" idx="0"/>
          </p:cNvCxnSpPr>
          <p:nvPr/>
        </p:nvCxnSpPr>
        <p:spPr>
          <a:xfrm rot="5400000">
            <a:off x="3688796" y="1349678"/>
            <a:ext cx="968929" cy="3772456"/>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8667E58-582B-A29D-FD22-17E0E60297E5}"/>
              </a:ext>
            </a:extLst>
          </p:cNvPr>
          <p:cNvSpPr txBox="1"/>
          <p:nvPr/>
        </p:nvSpPr>
        <p:spPr>
          <a:xfrm>
            <a:off x="4285217" y="4768748"/>
            <a:ext cx="553998" cy="1269163"/>
          </a:xfrm>
          <a:prstGeom prst="rect">
            <a:avLst/>
          </a:prstGeom>
          <a:noFill/>
        </p:spPr>
        <p:txBody>
          <a:bodyPr vert="eaVert"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衆議院</a:t>
            </a:r>
          </a:p>
        </p:txBody>
      </p:sp>
      <p:sp>
        <p:nvSpPr>
          <p:cNvPr id="50" name="テキスト ボックス 49">
            <a:extLst>
              <a:ext uri="{FF2B5EF4-FFF2-40B4-BE49-F238E27FC236}">
                <a16:creationId xmlns:a16="http://schemas.microsoft.com/office/drawing/2014/main" id="{72D2CCF8-B294-D665-04A2-1E32D4CBBD7E}"/>
              </a:ext>
            </a:extLst>
          </p:cNvPr>
          <p:cNvSpPr txBox="1"/>
          <p:nvPr/>
        </p:nvSpPr>
        <p:spPr>
          <a:xfrm>
            <a:off x="5075771" y="4768748"/>
            <a:ext cx="553998" cy="1269163"/>
          </a:xfrm>
          <a:prstGeom prst="rect">
            <a:avLst/>
          </a:prstGeom>
          <a:noFill/>
        </p:spPr>
        <p:txBody>
          <a:bodyPr vert="eaVert" wrap="square" rtlCol="0">
            <a:spAutoFit/>
          </a:bodyPr>
          <a:lstStyle/>
          <a:p>
            <a:r>
              <a:rPr lang="ja-JP" altLang="en-US" sz="2400" dirty="0">
                <a:latin typeface="BIZ UDPゴシック" panose="020B0400000000000000" pitchFamily="50" charset="-128"/>
                <a:ea typeface="BIZ UDPゴシック" panose="020B0400000000000000" pitchFamily="50" charset="-128"/>
              </a:rPr>
              <a:t>貴族</a:t>
            </a:r>
            <a:r>
              <a:rPr kumimoji="1" lang="ja-JP" altLang="en-US" sz="2400" dirty="0">
                <a:latin typeface="BIZ UDPゴシック" panose="020B0400000000000000" pitchFamily="50" charset="-128"/>
                <a:ea typeface="BIZ UDPゴシック" panose="020B0400000000000000" pitchFamily="50" charset="-128"/>
              </a:rPr>
              <a:t>院</a:t>
            </a:r>
          </a:p>
        </p:txBody>
      </p:sp>
      <p:cxnSp>
        <p:nvCxnSpPr>
          <p:cNvPr id="54" name="コネクタ: カギ線 53">
            <a:extLst>
              <a:ext uri="{FF2B5EF4-FFF2-40B4-BE49-F238E27FC236}">
                <a16:creationId xmlns:a16="http://schemas.microsoft.com/office/drawing/2014/main" id="{C829DCB2-3829-2F83-6A98-4F68AB636362}"/>
              </a:ext>
            </a:extLst>
          </p:cNvPr>
          <p:cNvCxnSpPr>
            <a:cxnSpLocks/>
          </p:cNvCxnSpPr>
          <p:nvPr/>
        </p:nvCxnSpPr>
        <p:spPr>
          <a:xfrm rot="5400000">
            <a:off x="4531980" y="4301062"/>
            <a:ext cx="493665" cy="441707"/>
          </a:xfrm>
          <a:prstGeom prst="bent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AF4C26FE-C15F-365D-8044-A46CC5F3DE0E}"/>
              </a:ext>
            </a:extLst>
          </p:cNvPr>
          <p:cNvCxnSpPr>
            <a:cxnSpLocks/>
            <a:endCxn id="50" idx="0"/>
          </p:cNvCxnSpPr>
          <p:nvPr/>
        </p:nvCxnSpPr>
        <p:spPr>
          <a:xfrm rot="16200000" flipH="1">
            <a:off x="4929385" y="4345362"/>
            <a:ext cx="493665" cy="353105"/>
          </a:xfrm>
          <a:prstGeom prst="bent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E5379756-DF80-303C-6C1F-1857C2C33BB3}"/>
              </a:ext>
            </a:extLst>
          </p:cNvPr>
          <p:cNvSpPr txBox="1"/>
          <p:nvPr/>
        </p:nvSpPr>
        <p:spPr>
          <a:xfrm>
            <a:off x="7455243" y="4472285"/>
            <a:ext cx="980303"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陸軍</a:t>
            </a:r>
          </a:p>
        </p:txBody>
      </p:sp>
      <p:sp>
        <p:nvSpPr>
          <p:cNvPr id="59" name="テキスト ボックス 58">
            <a:extLst>
              <a:ext uri="{FF2B5EF4-FFF2-40B4-BE49-F238E27FC236}">
                <a16:creationId xmlns:a16="http://schemas.microsoft.com/office/drawing/2014/main" id="{03203219-9850-426E-81C4-0072F236464A}"/>
              </a:ext>
            </a:extLst>
          </p:cNvPr>
          <p:cNvSpPr txBox="1"/>
          <p:nvPr/>
        </p:nvSpPr>
        <p:spPr>
          <a:xfrm>
            <a:off x="9930713" y="4472285"/>
            <a:ext cx="980303" cy="461665"/>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海</a:t>
            </a:r>
            <a:r>
              <a:rPr kumimoji="1" lang="ja-JP" altLang="en-US" sz="2400" dirty="0">
                <a:latin typeface="BIZ UDPゴシック" panose="020B0400000000000000" pitchFamily="50" charset="-128"/>
                <a:ea typeface="BIZ UDPゴシック" panose="020B0400000000000000" pitchFamily="50" charset="-128"/>
              </a:rPr>
              <a:t>軍</a:t>
            </a:r>
          </a:p>
        </p:txBody>
      </p:sp>
      <p:sp>
        <p:nvSpPr>
          <p:cNvPr id="63" name="テキスト ボックス 62">
            <a:extLst>
              <a:ext uri="{FF2B5EF4-FFF2-40B4-BE49-F238E27FC236}">
                <a16:creationId xmlns:a16="http://schemas.microsoft.com/office/drawing/2014/main" id="{906DF2B5-FDEC-299E-C891-24588587D901}"/>
              </a:ext>
            </a:extLst>
          </p:cNvPr>
          <p:cNvSpPr txBox="1"/>
          <p:nvPr/>
        </p:nvSpPr>
        <p:spPr>
          <a:xfrm>
            <a:off x="8040447" y="1263063"/>
            <a:ext cx="1249063"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元帥府</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24" name="テキスト ボックス 1023">
            <a:extLst>
              <a:ext uri="{FF2B5EF4-FFF2-40B4-BE49-F238E27FC236}">
                <a16:creationId xmlns:a16="http://schemas.microsoft.com/office/drawing/2014/main" id="{1094A105-9669-7A59-72D9-C66E523BAB52}"/>
              </a:ext>
            </a:extLst>
          </p:cNvPr>
          <p:cNvSpPr txBox="1"/>
          <p:nvPr/>
        </p:nvSpPr>
        <p:spPr>
          <a:xfrm>
            <a:off x="8147540" y="1709499"/>
            <a:ext cx="1614299"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軍事参議院</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1027" name="コネクタ: カギ線 1026">
            <a:extLst>
              <a:ext uri="{FF2B5EF4-FFF2-40B4-BE49-F238E27FC236}">
                <a16:creationId xmlns:a16="http://schemas.microsoft.com/office/drawing/2014/main" id="{7A8567E6-E5BC-74F8-44A7-AA47AC781FA9}"/>
              </a:ext>
            </a:extLst>
          </p:cNvPr>
          <p:cNvCxnSpPr>
            <a:cxnSpLocks/>
          </p:cNvCxnSpPr>
          <p:nvPr/>
        </p:nvCxnSpPr>
        <p:spPr>
          <a:xfrm flipV="1">
            <a:off x="7186484" y="1482682"/>
            <a:ext cx="1067830" cy="433465"/>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0" name="コネクタ: カギ線 1029">
            <a:extLst>
              <a:ext uri="{FF2B5EF4-FFF2-40B4-BE49-F238E27FC236}">
                <a16:creationId xmlns:a16="http://schemas.microsoft.com/office/drawing/2014/main" id="{39BED59A-2337-E69D-8F20-5D214E8F4AE9}"/>
              </a:ext>
            </a:extLst>
          </p:cNvPr>
          <p:cNvCxnSpPr>
            <a:cxnSpLocks/>
          </p:cNvCxnSpPr>
          <p:nvPr/>
        </p:nvCxnSpPr>
        <p:spPr>
          <a:xfrm flipV="1">
            <a:off x="7186484" y="1915589"/>
            <a:ext cx="1104900" cy="2480"/>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A4BACE0D-896D-B82D-E21C-0C951825B968}"/>
              </a:ext>
            </a:extLst>
          </p:cNvPr>
          <p:cNvSpPr/>
          <p:nvPr/>
        </p:nvSpPr>
        <p:spPr>
          <a:xfrm>
            <a:off x="481399" y="1333798"/>
            <a:ext cx="3691861" cy="743909"/>
          </a:xfrm>
          <a:prstGeom prst="roundRect">
            <a:avLst/>
          </a:prstGeom>
          <a:solidFill>
            <a:schemeClr val="tx2">
              <a:lumMod val="20000"/>
              <a:lumOff val="8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2">
                    <a:lumMod val="10000"/>
                  </a:schemeClr>
                </a:solidFill>
                <a:latin typeface="BIZ UDPゴシック" panose="020B0400000000000000" pitchFamily="50" charset="-128"/>
                <a:ea typeface="BIZ UDPゴシック" panose="020B0400000000000000" pitchFamily="50" charset="-128"/>
              </a:rPr>
              <a:t>司法・立法・行政</a:t>
            </a:r>
          </a:p>
        </p:txBody>
      </p:sp>
      <p:sp>
        <p:nvSpPr>
          <p:cNvPr id="13" name="四角形: 角を丸くする 12">
            <a:extLst>
              <a:ext uri="{FF2B5EF4-FFF2-40B4-BE49-F238E27FC236}">
                <a16:creationId xmlns:a16="http://schemas.microsoft.com/office/drawing/2014/main" id="{C6C4E2E0-9A2D-E669-703D-A543E8887A99}"/>
              </a:ext>
            </a:extLst>
          </p:cNvPr>
          <p:cNvSpPr/>
          <p:nvPr/>
        </p:nvSpPr>
        <p:spPr>
          <a:xfrm>
            <a:off x="9858277" y="1206009"/>
            <a:ext cx="1485225" cy="743909"/>
          </a:xfrm>
          <a:prstGeom prst="roundRect">
            <a:avLst/>
          </a:prstGeom>
          <a:solidFill>
            <a:schemeClr val="tx2">
              <a:lumMod val="20000"/>
              <a:lumOff val="8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accent2">
                    <a:lumMod val="75000"/>
                  </a:schemeClr>
                </a:solidFill>
                <a:latin typeface="BIZ UDPゴシック" panose="020B0400000000000000" pitchFamily="50" charset="-128"/>
                <a:ea typeface="BIZ UDPゴシック" panose="020B0400000000000000" pitchFamily="50" charset="-128"/>
              </a:rPr>
              <a:t>統帥</a:t>
            </a:r>
          </a:p>
        </p:txBody>
      </p:sp>
    </p:spTree>
    <p:extLst>
      <p:ext uri="{BB962C8B-B14F-4D97-AF65-F5344CB8AC3E}">
        <p14:creationId xmlns:p14="http://schemas.microsoft.com/office/powerpoint/2010/main" val="2801181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大元帥の諜報</a:t>
            </a:r>
          </a:p>
        </p:txBody>
      </p:sp>
      <p:pic>
        <p:nvPicPr>
          <p:cNvPr id="9" name="Picture 2" descr="昭和天皇が激怒した日－昭和時代ネタ】 - 社会科講師の流儀 さん">
            <a:extLst>
              <a:ext uri="{FF2B5EF4-FFF2-40B4-BE49-F238E27FC236}">
                <a16:creationId xmlns:a16="http://schemas.microsoft.com/office/drawing/2014/main" id="{206A6901-D8F2-4341-11BE-7D771BE5B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718" y="826076"/>
            <a:ext cx="3158563" cy="233564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C1BB013-3FE9-953C-BD6F-A93CA23FDCDD}"/>
              </a:ext>
            </a:extLst>
          </p:cNvPr>
          <p:cNvSpPr txBox="1"/>
          <p:nvPr/>
        </p:nvSpPr>
        <p:spPr>
          <a:xfrm>
            <a:off x="2030235" y="3811642"/>
            <a:ext cx="1806497"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内大臣・木戸幸一</a:t>
            </a:r>
          </a:p>
        </p:txBody>
      </p:sp>
      <p:pic>
        <p:nvPicPr>
          <p:cNvPr id="2052" name="Picture 4" descr="木戸幸一 - Wikipedia さん">
            <a:extLst>
              <a:ext uri="{FF2B5EF4-FFF2-40B4-BE49-F238E27FC236}">
                <a16:creationId xmlns:a16="http://schemas.microsoft.com/office/drawing/2014/main" id="{DDC95EBD-932A-71DB-093C-8B9ADCF88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332" y="1614473"/>
            <a:ext cx="1552305" cy="223299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D72501-49DA-9049-3AB7-F3D6A91D0C94}"/>
              </a:ext>
            </a:extLst>
          </p:cNvPr>
          <p:cNvSpPr txBox="1"/>
          <p:nvPr/>
        </p:nvSpPr>
        <p:spPr>
          <a:xfrm>
            <a:off x="2157332" y="3311095"/>
            <a:ext cx="1552305" cy="246221"/>
          </a:xfrm>
          <a:prstGeom prst="rect">
            <a:avLst/>
          </a:prstGeom>
          <a:noFill/>
        </p:spPr>
        <p:txBody>
          <a:bodyPr wrap="square" rtlCol="0">
            <a:spAutoFit/>
          </a:bodyPr>
          <a:lstStyle/>
          <a:p>
            <a:pPr algn="ctr"/>
            <a:r>
              <a:rPr kumimoji="1" lang="en-US" altLang="ja-JP" sz="1000" dirty="0">
                <a:solidFill>
                  <a:schemeClr val="bg1"/>
                </a:solidFill>
                <a:latin typeface="BIZ UDPゴシック" panose="020B0400000000000000" pitchFamily="50" charset="-128"/>
                <a:ea typeface="BIZ UDPゴシック" panose="020B0400000000000000" pitchFamily="50" charset="-128"/>
              </a:rPr>
              <a:t>Source : Wikipedia</a:t>
            </a:r>
            <a:endParaRPr kumimoji="1" lang="ja-JP" altLang="en-US" sz="400" dirty="0">
              <a:solidFill>
                <a:schemeClr val="bg1"/>
              </a:solidFill>
              <a:latin typeface="BIZ UDPゴシック" panose="020B0400000000000000" pitchFamily="50" charset="-128"/>
              <a:ea typeface="BIZ UDPゴシック" panose="020B0400000000000000" pitchFamily="50" charset="-128"/>
            </a:endParaRPr>
          </a:p>
        </p:txBody>
      </p:sp>
      <p:cxnSp>
        <p:nvCxnSpPr>
          <p:cNvPr id="10" name="直線コネクタ 9">
            <a:extLst>
              <a:ext uri="{FF2B5EF4-FFF2-40B4-BE49-F238E27FC236}">
                <a16:creationId xmlns:a16="http://schemas.microsoft.com/office/drawing/2014/main" id="{AEF7EBD7-39FF-E454-245B-62741E55B22D}"/>
              </a:ext>
            </a:extLst>
          </p:cNvPr>
          <p:cNvCxnSpPr/>
          <p:nvPr/>
        </p:nvCxnSpPr>
        <p:spPr>
          <a:xfrm>
            <a:off x="3709637" y="2691161"/>
            <a:ext cx="80708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吹き出し: 角を丸めた四角形 11">
            <a:extLst>
              <a:ext uri="{FF2B5EF4-FFF2-40B4-BE49-F238E27FC236}">
                <a16:creationId xmlns:a16="http://schemas.microsoft.com/office/drawing/2014/main" id="{57B536A0-81BE-5F37-B781-AD3E5D311D5C}"/>
              </a:ext>
            </a:extLst>
          </p:cNvPr>
          <p:cNvSpPr/>
          <p:nvPr/>
        </p:nvSpPr>
        <p:spPr>
          <a:xfrm>
            <a:off x="8170126" y="1038072"/>
            <a:ext cx="2587083" cy="535259"/>
          </a:xfrm>
          <a:prstGeom prst="wedgeRoundRectCallout">
            <a:avLst>
              <a:gd name="adj1" fmla="val -68412"/>
              <a:gd name="adj2" fmla="val 9951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n w="0"/>
                <a:solidFill>
                  <a:schemeClr val="tx1"/>
                </a:solidFill>
                <a:effectLst>
                  <a:outerShdw blurRad="38100" dist="19050" dir="2700000" algn="tl" rotWithShape="0">
                    <a:schemeClr val="dk1">
                      <a:alpha val="40000"/>
                    </a:schemeClr>
                  </a:outerShdw>
                </a:effectLst>
                <a:latin typeface="BIZ UDP明朝 Medium" panose="02020500000000000000" pitchFamily="18" charset="-128"/>
                <a:ea typeface="BIZ UDP明朝 Medium" panose="02020500000000000000" pitchFamily="18" charset="-128"/>
              </a:rPr>
              <a:t>ついに、やったか！</a:t>
            </a:r>
            <a:endParaRPr kumimoji="1" lang="ja-JP" altLang="en-US" sz="2000" dirty="0">
              <a:latin typeface="BIZ UDP明朝 Medium" panose="02020500000000000000" pitchFamily="18" charset="-128"/>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73601DF3-403A-E63B-E8D5-92344404C81B}"/>
              </a:ext>
            </a:extLst>
          </p:cNvPr>
          <p:cNvSpPr txBox="1"/>
          <p:nvPr/>
        </p:nvSpPr>
        <p:spPr>
          <a:xfrm>
            <a:off x="7675281" y="670576"/>
            <a:ext cx="3486619"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2.26</a:t>
            </a:r>
            <a:r>
              <a:rPr kumimoji="1" lang="ja-JP" altLang="en-US" sz="1600" dirty="0">
                <a:latin typeface="BIZ UDPゴシック" panose="020B0400000000000000" pitchFamily="50" charset="-128"/>
                <a:ea typeface="BIZ UDPゴシック" panose="020B0400000000000000" pitchFamily="50" charset="-128"/>
              </a:rPr>
              <a:t>事件の報告を聞いた第一声</a:t>
            </a:r>
          </a:p>
        </p:txBody>
      </p:sp>
      <p:sp>
        <p:nvSpPr>
          <p:cNvPr id="14" name="テキスト ボックス 13">
            <a:extLst>
              <a:ext uri="{FF2B5EF4-FFF2-40B4-BE49-F238E27FC236}">
                <a16:creationId xmlns:a16="http://schemas.microsoft.com/office/drawing/2014/main" id="{BEF9110C-053B-DBA5-17B7-13B8B8ADA10B}"/>
              </a:ext>
            </a:extLst>
          </p:cNvPr>
          <p:cNvSpPr txBox="1"/>
          <p:nvPr/>
        </p:nvSpPr>
        <p:spPr>
          <a:xfrm>
            <a:off x="287834" y="1213905"/>
            <a:ext cx="1338147" cy="1200329"/>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三井物産</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など</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民間情報</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海外情報</a:t>
            </a:r>
            <a:endParaRPr kumimoji="1" lang="en-US" altLang="ja-JP" dirty="0">
              <a:latin typeface="BIZ UDPゴシック" panose="020B0400000000000000" pitchFamily="50" charset="-128"/>
              <a:ea typeface="BIZ UDPゴシック" panose="020B0400000000000000" pitchFamily="50" charset="-128"/>
            </a:endParaRPr>
          </a:p>
        </p:txBody>
      </p:sp>
      <p:cxnSp>
        <p:nvCxnSpPr>
          <p:cNvPr id="18" name="コネクタ: カギ線 17">
            <a:extLst>
              <a:ext uri="{FF2B5EF4-FFF2-40B4-BE49-F238E27FC236}">
                <a16:creationId xmlns:a16="http://schemas.microsoft.com/office/drawing/2014/main" id="{D527D132-66EC-9E30-795E-1CC443399656}"/>
              </a:ext>
            </a:extLst>
          </p:cNvPr>
          <p:cNvCxnSpPr>
            <a:stCxn id="14" idx="2"/>
            <a:endCxn id="2052" idx="1"/>
          </p:cNvCxnSpPr>
          <p:nvPr/>
        </p:nvCxnSpPr>
        <p:spPr>
          <a:xfrm rot="16200000" flipH="1">
            <a:off x="1398752" y="1972390"/>
            <a:ext cx="316737" cy="1200424"/>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BC278CDE-AA93-B88E-0B61-CC882C0B377B}"/>
              </a:ext>
            </a:extLst>
          </p:cNvPr>
          <p:cNvSpPr/>
          <p:nvPr/>
        </p:nvSpPr>
        <p:spPr>
          <a:xfrm>
            <a:off x="3018263" y="4890748"/>
            <a:ext cx="2029522" cy="969961"/>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内務大臣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警保局</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0C833145-06E2-2E0C-4B6F-C3FBA1780069}"/>
              </a:ext>
            </a:extLst>
          </p:cNvPr>
          <p:cNvSpPr/>
          <p:nvPr/>
        </p:nvSpPr>
        <p:spPr>
          <a:xfrm>
            <a:off x="5330285" y="4890748"/>
            <a:ext cx="2029522" cy="96996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外務大臣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情報局</a:t>
            </a: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2" name="コネクタ: カギ線 21">
            <a:extLst>
              <a:ext uri="{FF2B5EF4-FFF2-40B4-BE49-F238E27FC236}">
                <a16:creationId xmlns:a16="http://schemas.microsoft.com/office/drawing/2014/main" id="{6DF1B617-0D53-4CAC-3FED-D60D0F0880E6}"/>
              </a:ext>
            </a:extLst>
          </p:cNvPr>
          <p:cNvCxnSpPr>
            <a:cxnSpLocks/>
            <a:stCxn id="19" idx="0"/>
          </p:cNvCxnSpPr>
          <p:nvPr/>
        </p:nvCxnSpPr>
        <p:spPr>
          <a:xfrm rot="5400000" flipH="1" flipV="1">
            <a:off x="3757206" y="3458920"/>
            <a:ext cx="1707647" cy="1156010"/>
          </a:xfrm>
          <a:prstGeom prst="bentConnector3">
            <a:avLst>
              <a:gd name="adj1" fmla="val 3476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7DBC8B5C-1FB8-788B-28F5-C36341633479}"/>
              </a:ext>
            </a:extLst>
          </p:cNvPr>
          <p:cNvCxnSpPr>
            <a:cxnSpLocks/>
            <a:stCxn id="20" idx="0"/>
          </p:cNvCxnSpPr>
          <p:nvPr/>
        </p:nvCxnSpPr>
        <p:spPr>
          <a:xfrm rot="16200000" flipV="1">
            <a:off x="4913217" y="3458919"/>
            <a:ext cx="1707647" cy="1156012"/>
          </a:xfrm>
          <a:prstGeom prst="bentConnector3">
            <a:avLst>
              <a:gd name="adj1" fmla="val 3432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ADE4964A-8D4E-EAEB-4A80-16A12ED54F64}"/>
              </a:ext>
            </a:extLst>
          </p:cNvPr>
          <p:cNvSpPr/>
          <p:nvPr/>
        </p:nvSpPr>
        <p:spPr>
          <a:xfrm>
            <a:off x="7544625" y="4849967"/>
            <a:ext cx="2029522" cy="9699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陸軍大臣</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参謀本部</a:t>
            </a:r>
          </a:p>
        </p:txBody>
      </p:sp>
      <p:sp>
        <p:nvSpPr>
          <p:cNvPr id="26" name="四角形: 角を丸くする 25">
            <a:extLst>
              <a:ext uri="{FF2B5EF4-FFF2-40B4-BE49-F238E27FC236}">
                <a16:creationId xmlns:a16="http://schemas.microsoft.com/office/drawing/2014/main" id="{F371D532-BDF7-3152-C413-30520F1FA965}"/>
              </a:ext>
            </a:extLst>
          </p:cNvPr>
          <p:cNvSpPr/>
          <p:nvPr/>
        </p:nvSpPr>
        <p:spPr>
          <a:xfrm>
            <a:off x="9856647" y="4849967"/>
            <a:ext cx="2029522" cy="96996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海軍大臣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軍令部総長</a:t>
            </a:r>
            <a:endParaRPr kumimoji="1" lang="ja-JP" altLang="en-US" sz="2400" dirty="0">
              <a:latin typeface="BIZ UDPゴシック" panose="020B0400000000000000" pitchFamily="50" charset="-128"/>
              <a:ea typeface="BIZ UDPゴシック" panose="020B0400000000000000" pitchFamily="50" charset="-128"/>
            </a:endParaRPr>
          </a:p>
        </p:txBody>
      </p:sp>
      <p:cxnSp>
        <p:nvCxnSpPr>
          <p:cNvPr id="27" name="コネクタ: カギ線 26">
            <a:extLst>
              <a:ext uri="{FF2B5EF4-FFF2-40B4-BE49-F238E27FC236}">
                <a16:creationId xmlns:a16="http://schemas.microsoft.com/office/drawing/2014/main" id="{D5B10651-CA25-6CDC-E0B6-25F8B21EE7AC}"/>
              </a:ext>
            </a:extLst>
          </p:cNvPr>
          <p:cNvCxnSpPr>
            <a:cxnSpLocks/>
            <a:stCxn id="25" idx="0"/>
          </p:cNvCxnSpPr>
          <p:nvPr/>
        </p:nvCxnSpPr>
        <p:spPr>
          <a:xfrm rot="16200000" flipV="1">
            <a:off x="7033306" y="3323887"/>
            <a:ext cx="2168057" cy="884104"/>
          </a:xfrm>
          <a:prstGeom prst="bentConnector3">
            <a:avLst>
              <a:gd name="adj1" fmla="val 99034"/>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2F8C7390-2C6B-8E49-96BB-97B503B4B106}"/>
              </a:ext>
            </a:extLst>
          </p:cNvPr>
          <p:cNvCxnSpPr>
            <a:cxnSpLocks/>
            <a:stCxn id="26" idx="0"/>
          </p:cNvCxnSpPr>
          <p:nvPr/>
        </p:nvCxnSpPr>
        <p:spPr>
          <a:xfrm rot="16200000" flipV="1">
            <a:off x="8193942" y="2172500"/>
            <a:ext cx="2158806" cy="319612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841A7F6-9A17-7862-FC2D-2BC110205C97}"/>
              </a:ext>
            </a:extLst>
          </p:cNvPr>
          <p:cNvSpPr txBox="1"/>
          <p:nvPr/>
        </p:nvSpPr>
        <p:spPr>
          <a:xfrm>
            <a:off x="2306680" y="863246"/>
            <a:ext cx="1402957"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皇族・宮家</a:t>
            </a:r>
          </a:p>
        </p:txBody>
      </p:sp>
      <p:cxnSp>
        <p:nvCxnSpPr>
          <p:cNvPr id="35" name="直線矢印コネクタ 34">
            <a:extLst>
              <a:ext uri="{FF2B5EF4-FFF2-40B4-BE49-F238E27FC236}">
                <a16:creationId xmlns:a16="http://schemas.microsoft.com/office/drawing/2014/main" id="{CA84BB4D-5A6E-A57D-8A9D-92BC2A2C9319}"/>
              </a:ext>
            </a:extLst>
          </p:cNvPr>
          <p:cNvCxnSpPr>
            <a:cxnSpLocks/>
            <a:stCxn id="33" idx="3"/>
          </p:cNvCxnSpPr>
          <p:nvPr/>
        </p:nvCxnSpPr>
        <p:spPr>
          <a:xfrm flipV="1">
            <a:off x="3709637" y="1063300"/>
            <a:ext cx="80708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02E0E2E5-7B53-1CC1-9718-A780BAD147F2}"/>
              </a:ext>
            </a:extLst>
          </p:cNvPr>
          <p:cNvCxnSpPr>
            <a:stCxn id="14" idx="0"/>
            <a:endCxn id="33" idx="1"/>
          </p:cNvCxnSpPr>
          <p:nvPr/>
        </p:nvCxnSpPr>
        <p:spPr>
          <a:xfrm rot="5400000" flipH="1" flipV="1">
            <a:off x="1556492" y="463717"/>
            <a:ext cx="150604" cy="134977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06DB562C-0BB4-FEBC-8EE5-D66C7F57EE0C}"/>
              </a:ext>
            </a:extLst>
          </p:cNvPr>
          <p:cNvSpPr txBox="1"/>
          <p:nvPr/>
        </p:nvSpPr>
        <p:spPr>
          <a:xfrm>
            <a:off x="3018262" y="5849149"/>
            <a:ext cx="2029523"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警察・特高警察</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治安・共産右翼</a:t>
            </a:r>
          </a:p>
        </p:txBody>
      </p:sp>
      <p:sp>
        <p:nvSpPr>
          <p:cNvPr id="42" name="テキスト ボックス 41">
            <a:extLst>
              <a:ext uri="{FF2B5EF4-FFF2-40B4-BE49-F238E27FC236}">
                <a16:creationId xmlns:a16="http://schemas.microsoft.com/office/drawing/2014/main" id="{AD99C4A5-01E9-E71A-19EC-0D2F49A3B9B0}"/>
              </a:ext>
            </a:extLst>
          </p:cNvPr>
          <p:cNvSpPr txBox="1"/>
          <p:nvPr/>
        </p:nvSpPr>
        <p:spPr>
          <a:xfrm>
            <a:off x="5315418" y="5804545"/>
            <a:ext cx="2029523" cy="830997"/>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海外公使館情報</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情報員情報</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公開情報</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43" name="四角形: 角を丸くする 42">
            <a:extLst>
              <a:ext uri="{FF2B5EF4-FFF2-40B4-BE49-F238E27FC236}">
                <a16:creationId xmlns:a16="http://schemas.microsoft.com/office/drawing/2014/main" id="{03F4C8F6-96EB-0F7B-36F3-ED7F52DB0ED0}"/>
              </a:ext>
            </a:extLst>
          </p:cNvPr>
          <p:cNvSpPr/>
          <p:nvPr/>
        </p:nvSpPr>
        <p:spPr>
          <a:xfrm>
            <a:off x="687138" y="4873267"/>
            <a:ext cx="2029522" cy="969961"/>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逓信大臣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通信局</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8992246E-4668-1FFD-471A-54EA56FAF31E}"/>
              </a:ext>
            </a:extLst>
          </p:cNvPr>
          <p:cNvSpPr txBox="1"/>
          <p:nvPr/>
        </p:nvSpPr>
        <p:spPr>
          <a:xfrm>
            <a:off x="721106" y="5849149"/>
            <a:ext cx="2029523"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電話・電信情報</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郵便情報など</a:t>
            </a:r>
            <a:endParaRPr kumimoji="1" lang="ja-JP" altLang="en-US" dirty="0">
              <a:latin typeface="BIZ UDPゴシック" panose="020B0400000000000000" pitchFamily="50" charset="-128"/>
              <a:ea typeface="BIZ UDPゴシック" panose="020B0400000000000000" pitchFamily="50" charset="-128"/>
            </a:endParaRPr>
          </a:p>
        </p:txBody>
      </p:sp>
      <p:sp>
        <p:nvSpPr>
          <p:cNvPr id="45" name="テキスト ボックス 44">
            <a:extLst>
              <a:ext uri="{FF2B5EF4-FFF2-40B4-BE49-F238E27FC236}">
                <a16:creationId xmlns:a16="http://schemas.microsoft.com/office/drawing/2014/main" id="{3B7EE287-B2F3-B31E-3A55-93B336080B3F}"/>
              </a:ext>
            </a:extLst>
          </p:cNvPr>
          <p:cNvSpPr txBox="1"/>
          <p:nvPr/>
        </p:nvSpPr>
        <p:spPr>
          <a:xfrm>
            <a:off x="7486191" y="5843228"/>
            <a:ext cx="2029523"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通信・電波情報</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特務機関</a:t>
            </a:r>
          </a:p>
        </p:txBody>
      </p:sp>
      <p:sp>
        <p:nvSpPr>
          <p:cNvPr id="46" name="テキスト ボックス 45">
            <a:extLst>
              <a:ext uri="{FF2B5EF4-FFF2-40B4-BE49-F238E27FC236}">
                <a16:creationId xmlns:a16="http://schemas.microsoft.com/office/drawing/2014/main" id="{BC65A719-9B94-C399-3FE4-CB3DD2800D52}"/>
              </a:ext>
            </a:extLst>
          </p:cNvPr>
          <p:cNvSpPr txBox="1"/>
          <p:nvPr/>
        </p:nvSpPr>
        <p:spPr>
          <a:xfrm>
            <a:off x="9783344" y="5819928"/>
            <a:ext cx="2029523"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通信・電波情報</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海外情報員</a:t>
            </a:r>
          </a:p>
        </p:txBody>
      </p:sp>
      <p:pic>
        <p:nvPicPr>
          <p:cNvPr id="51" name="Picture 42" descr="malicious user_s">
            <a:extLst>
              <a:ext uri="{FF2B5EF4-FFF2-40B4-BE49-F238E27FC236}">
                <a16:creationId xmlns:a16="http://schemas.microsoft.com/office/drawing/2014/main" id="{377AD70D-CCD2-C1A8-7ECA-CD0F5069E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35" y="3075420"/>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直線矢印コネクタ 52">
            <a:extLst>
              <a:ext uri="{FF2B5EF4-FFF2-40B4-BE49-F238E27FC236}">
                <a16:creationId xmlns:a16="http://schemas.microsoft.com/office/drawing/2014/main" id="{08BC5ECB-A6CD-3C4B-F953-547A046314F6}"/>
              </a:ext>
            </a:extLst>
          </p:cNvPr>
          <p:cNvCxnSpPr>
            <a:cxnSpLocks/>
            <a:stCxn id="3" idx="1"/>
          </p:cNvCxnSpPr>
          <p:nvPr/>
        </p:nvCxnSpPr>
        <p:spPr>
          <a:xfrm flipH="1">
            <a:off x="1320591" y="3434206"/>
            <a:ext cx="836741" cy="5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8D83081A-DF5F-4233-6925-B587B42EBE80}"/>
              </a:ext>
            </a:extLst>
          </p:cNvPr>
          <p:cNvSpPr txBox="1"/>
          <p:nvPr/>
        </p:nvSpPr>
        <p:spPr>
          <a:xfrm>
            <a:off x="234888" y="4031232"/>
            <a:ext cx="1338148"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私設情報</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連絡員</a:t>
            </a:r>
          </a:p>
        </p:txBody>
      </p:sp>
      <p:cxnSp>
        <p:nvCxnSpPr>
          <p:cNvPr id="60" name="コネクタ: カギ線 59">
            <a:extLst>
              <a:ext uri="{FF2B5EF4-FFF2-40B4-BE49-F238E27FC236}">
                <a16:creationId xmlns:a16="http://schemas.microsoft.com/office/drawing/2014/main" id="{E7FD737C-5B76-9D95-D8E7-1A9C75CFEB83}"/>
              </a:ext>
            </a:extLst>
          </p:cNvPr>
          <p:cNvCxnSpPr>
            <a:cxnSpLocks/>
          </p:cNvCxnSpPr>
          <p:nvPr/>
        </p:nvCxnSpPr>
        <p:spPr>
          <a:xfrm rot="5400000" flipH="1" flipV="1">
            <a:off x="2659477" y="3435508"/>
            <a:ext cx="606067" cy="2331124"/>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3F2E5F03-98F5-FBE1-A6B1-F6C68DAA178E}"/>
              </a:ext>
            </a:extLst>
          </p:cNvPr>
          <p:cNvSpPr txBox="1"/>
          <p:nvPr/>
        </p:nvSpPr>
        <p:spPr>
          <a:xfrm>
            <a:off x="8473895" y="1901507"/>
            <a:ext cx="2917432"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英国王室など海外王家</a:t>
            </a:r>
          </a:p>
        </p:txBody>
      </p:sp>
      <p:cxnSp>
        <p:nvCxnSpPr>
          <p:cNvPr id="128" name="直線矢印コネクタ 127">
            <a:extLst>
              <a:ext uri="{FF2B5EF4-FFF2-40B4-BE49-F238E27FC236}">
                <a16:creationId xmlns:a16="http://schemas.microsoft.com/office/drawing/2014/main" id="{8B91ACA6-0292-3DF2-DAF4-051FE7349F09}"/>
              </a:ext>
            </a:extLst>
          </p:cNvPr>
          <p:cNvCxnSpPr>
            <a:cxnSpLocks/>
          </p:cNvCxnSpPr>
          <p:nvPr/>
        </p:nvCxnSpPr>
        <p:spPr>
          <a:xfrm flipH="1" flipV="1">
            <a:off x="7675281" y="2122438"/>
            <a:ext cx="807081" cy="58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5A5ED5E1-8C2A-4DED-A828-6D3585599E5E}"/>
              </a:ext>
            </a:extLst>
          </p:cNvPr>
          <p:cNvCxnSpPr>
            <a:cxnSpLocks/>
          </p:cNvCxnSpPr>
          <p:nvPr/>
        </p:nvCxnSpPr>
        <p:spPr>
          <a:xfrm>
            <a:off x="2693448" y="1204472"/>
            <a:ext cx="0" cy="41000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97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51"/>
                                        </p:tgtEl>
                                        <p:attrNameLst>
                                          <p:attrName>ppt_x</p:attrName>
                                        </p:attrNameLst>
                                      </p:cBhvr>
                                      <p:tavLst>
                                        <p:tav tm="0">
                                          <p:val>
                                            <p:strVal val="ppt_x"/>
                                          </p:val>
                                        </p:tav>
                                        <p:tav tm="100000">
                                          <p:val>
                                            <p:strVal val="ppt_x"/>
                                          </p:val>
                                        </p:tav>
                                      </p:tavLst>
                                    </p:anim>
                                    <p:anim calcmode="lin" valueType="num">
                                      <p:cBhvr additive="base">
                                        <p:cTn id="7" dur="1000"/>
                                        <p:tgtEl>
                                          <p:spTgt spid="51"/>
                                        </p:tgtEl>
                                        <p:attrNameLst>
                                          <p:attrName>ppt_y</p:attrName>
                                        </p:attrNameLst>
                                      </p:cBhvr>
                                      <p:tavLst>
                                        <p:tav tm="0">
                                          <p:val>
                                            <p:strVal val="ppt_y"/>
                                          </p:val>
                                        </p:tav>
                                        <p:tav tm="100000">
                                          <p:val>
                                            <p:strVal val="1+ppt_h/2"/>
                                          </p:val>
                                        </p:tav>
                                      </p:tavLst>
                                    </p:anim>
                                    <p:set>
                                      <p:cBhvr>
                                        <p:cTn id="8" dur="1" fill="hold">
                                          <p:stCondLst>
                                            <p:cond delay="9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31" name="直線コネクタ 5130">
            <a:extLst>
              <a:ext uri="{FF2B5EF4-FFF2-40B4-BE49-F238E27FC236}">
                <a16:creationId xmlns:a16="http://schemas.microsoft.com/office/drawing/2014/main" id="{4950DCD3-8BD4-B150-3309-616DBEC5B2CA}"/>
              </a:ext>
            </a:extLst>
          </p:cNvPr>
          <p:cNvCxnSpPr>
            <a:stCxn id="17" idx="2"/>
            <a:endCxn id="19" idx="0"/>
          </p:cNvCxnSpPr>
          <p:nvPr/>
        </p:nvCxnSpPr>
        <p:spPr>
          <a:xfrm>
            <a:off x="7358072" y="1228990"/>
            <a:ext cx="11532" cy="1246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FEC2A24B-FA75-30E9-3027-1AF62369B4B6}"/>
              </a:ext>
            </a:extLst>
          </p:cNvPr>
          <p:cNvSpPr/>
          <p:nvPr/>
        </p:nvSpPr>
        <p:spPr>
          <a:xfrm>
            <a:off x="6795716" y="1794403"/>
            <a:ext cx="1124712" cy="2769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警</a:t>
            </a:r>
            <a:r>
              <a:rPr kumimoji="1" lang="ja-JP" altLang="en-US" sz="1600" dirty="0">
                <a:latin typeface="BIZ UDPゴシック" panose="020B0400000000000000" pitchFamily="50" charset="-128"/>
                <a:ea typeface="BIZ UDPゴシック" panose="020B0400000000000000" pitchFamily="50" charset="-128"/>
              </a:rPr>
              <a:t>保局</a:t>
            </a:r>
          </a:p>
        </p:txBody>
      </p: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9436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開戦前の日本の防諜組織（</a:t>
            </a:r>
            <a:r>
              <a:rPr lang="en-US" altLang="ja-JP" sz="2400" b="1" dirty="0">
                <a:latin typeface="BIZ UDPゴシック" panose="020B0400000000000000" pitchFamily="50" charset="-128"/>
                <a:ea typeface="BIZ UDPゴシック" panose="020B0400000000000000" pitchFamily="50" charset="-128"/>
              </a:rPr>
              <a:t>1939</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FDEE2205-B45D-7EEB-5D8B-981BDDED283A}"/>
              </a:ext>
            </a:extLst>
          </p:cNvPr>
          <p:cNvSpPr/>
          <p:nvPr/>
        </p:nvSpPr>
        <p:spPr>
          <a:xfrm>
            <a:off x="3165548" y="761132"/>
            <a:ext cx="1435608" cy="46785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陸軍省</a:t>
            </a:r>
          </a:p>
        </p:txBody>
      </p:sp>
      <p:sp>
        <p:nvSpPr>
          <p:cNvPr id="4" name="四角形: 角を丸くする 3">
            <a:extLst>
              <a:ext uri="{FF2B5EF4-FFF2-40B4-BE49-F238E27FC236}">
                <a16:creationId xmlns:a16="http://schemas.microsoft.com/office/drawing/2014/main" id="{2DF5B649-CA57-AC22-1A07-1BF63CE0F575}"/>
              </a:ext>
            </a:extLst>
          </p:cNvPr>
          <p:cNvSpPr/>
          <p:nvPr/>
        </p:nvSpPr>
        <p:spPr>
          <a:xfrm>
            <a:off x="2473967" y="1858806"/>
            <a:ext cx="1362456"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軍事資料部</a:t>
            </a:r>
          </a:p>
        </p:txBody>
      </p:sp>
      <p:sp>
        <p:nvSpPr>
          <p:cNvPr id="6" name="四角形: 角を丸くする 5">
            <a:extLst>
              <a:ext uri="{FF2B5EF4-FFF2-40B4-BE49-F238E27FC236}">
                <a16:creationId xmlns:a16="http://schemas.microsoft.com/office/drawing/2014/main" id="{AE08CF69-BE0C-AA99-9630-A1B0A8BA88CE}"/>
              </a:ext>
            </a:extLst>
          </p:cNvPr>
          <p:cNvSpPr/>
          <p:nvPr/>
        </p:nvSpPr>
        <p:spPr>
          <a:xfrm>
            <a:off x="4407923" y="1858805"/>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兵務局</a:t>
            </a:r>
          </a:p>
        </p:txBody>
      </p:sp>
      <p:sp>
        <p:nvSpPr>
          <p:cNvPr id="8" name="四角形: 角を丸くする 7">
            <a:extLst>
              <a:ext uri="{FF2B5EF4-FFF2-40B4-BE49-F238E27FC236}">
                <a16:creationId xmlns:a16="http://schemas.microsoft.com/office/drawing/2014/main" id="{32250777-FD19-67FE-29EB-E86E02664184}"/>
              </a:ext>
            </a:extLst>
          </p:cNvPr>
          <p:cNvSpPr/>
          <p:nvPr/>
        </p:nvSpPr>
        <p:spPr>
          <a:xfrm>
            <a:off x="1659628" y="6190957"/>
            <a:ext cx="2619764"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BIZ UDPゴシック" panose="020B0400000000000000" pitchFamily="50" charset="-128"/>
                <a:ea typeface="BIZ UDPゴシック" panose="020B0400000000000000" pitchFamily="50" charset="-128"/>
              </a:rPr>
              <a:t>陸軍化学研究所登戸出張所</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ECFA4BAF-2041-17CB-D3B9-8BD4E8FD4625}"/>
              </a:ext>
            </a:extLst>
          </p:cNvPr>
          <p:cNvSpPr/>
          <p:nvPr/>
        </p:nvSpPr>
        <p:spPr>
          <a:xfrm>
            <a:off x="4407923" y="2539762"/>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防衛課</a:t>
            </a:r>
          </a:p>
        </p:txBody>
      </p:sp>
      <p:grpSp>
        <p:nvGrpSpPr>
          <p:cNvPr id="32" name="グループ化 31">
            <a:extLst>
              <a:ext uri="{FF2B5EF4-FFF2-40B4-BE49-F238E27FC236}">
                <a16:creationId xmlns:a16="http://schemas.microsoft.com/office/drawing/2014/main" id="{871C5F61-3C60-2B23-EC21-2E5124AEC829}"/>
              </a:ext>
            </a:extLst>
          </p:cNvPr>
          <p:cNvGrpSpPr/>
          <p:nvPr/>
        </p:nvGrpSpPr>
        <p:grpSpPr>
          <a:xfrm>
            <a:off x="4760098" y="3254033"/>
            <a:ext cx="369332" cy="1090760"/>
            <a:chOff x="3798460" y="2531124"/>
            <a:chExt cx="369332" cy="1090760"/>
          </a:xfrm>
        </p:grpSpPr>
        <p:sp>
          <p:nvSpPr>
            <p:cNvPr id="12" name="四角形: 角を丸くする 11">
              <a:extLst>
                <a:ext uri="{FF2B5EF4-FFF2-40B4-BE49-F238E27FC236}">
                  <a16:creationId xmlns:a16="http://schemas.microsoft.com/office/drawing/2014/main" id="{0DE9FB57-2F62-4973-900B-AF3A52609870}"/>
                </a:ext>
              </a:extLst>
            </p:cNvPr>
            <p:cNvSpPr/>
            <p:nvPr/>
          </p:nvSpPr>
          <p:spPr>
            <a:xfrm>
              <a:off x="3831850" y="2531124"/>
              <a:ext cx="302553" cy="109076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1BC82005-9DC9-4D21-3975-C9194158B4B4}"/>
                </a:ext>
              </a:extLst>
            </p:cNvPr>
            <p:cNvSpPr txBox="1"/>
            <p:nvPr/>
          </p:nvSpPr>
          <p:spPr>
            <a:xfrm>
              <a:off x="3798460" y="2675442"/>
              <a:ext cx="369332" cy="946442"/>
            </a:xfrm>
            <a:prstGeom prst="rect">
              <a:avLst/>
            </a:prstGeom>
            <a:noFill/>
          </p:spPr>
          <p:txBody>
            <a:bodyPr vert="eaVert" wrap="square" rtlCol="0">
              <a:spAutoFit/>
            </a:bodyPr>
            <a:lstStyle/>
            <a:p>
              <a:r>
                <a:rPr kumimoji="1" lang="ja-JP" altLang="en-US" sz="1200" dirty="0">
                  <a:solidFill>
                    <a:schemeClr val="bg1"/>
                  </a:solidFill>
                  <a:latin typeface="BIZ UDPゴシック" panose="020B0400000000000000" pitchFamily="50" charset="-128"/>
                  <a:ea typeface="BIZ UDPゴシック" panose="020B0400000000000000" pitchFamily="50" charset="-128"/>
                </a:rPr>
                <a:t>兵務局分室</a:t>
              </a:r>
            </a:p>
          </p:txBody>
        </p:sp>
      </p:grpSp>
      <p:grpSp>
        <p:nvGrpSpPr>
          <p:cNvPr id="33" name="グループ化 32">
            <a:extLst>
              <a:ext uri="{FF2B5EF4-FFF2-40B4-BE49-F238E27FC236}">
                <a16:creationId xmlns:a16="http://schemas.microsoft.com/office/drawing/2014/main" id="{A84A6821-F557-1C99-3FBC-E5E23914DA1E}"/>
              </a:ext>
            </a:extLst>
          </p:cNvPr>
          <p:cNvGrpSpPr/>
          <p:nvPr/>
        </p:nvGrpSpPr>
        <p:grpSpPr>
          <a:xfrm>
            <a:off x="3851034" y="2998320"/>
            <a:ext cx="650411" cy="1746504"/>
            <a:chOff x="3688486" y="2895391"/>
            <a:chExt cx="650411" cy="1746504"/>
          </a:xfrm>
        </p:grpSpPr>
        <p:sp>
          <p:nvSpPr>
            <p:cNvPr id="7" name="四角形: 角を丸くする 6">
              <a:extLst>
                <a:ext uri="{FF2B5EF4-FFF2-40B4-BE49-F238E27FC236}">
                  <a16:creationId xmlns:a16="http://schemas.microsoft.com/office/drawing/2014/main" id="{004E1EB4-A293-9C1E-F491-C1697ED9D5A3}"/>
                </a:ext>
              </a:extLst>
            </p:cNvPr>
            <p:cNvSpPr/>
            <p:nvPr/>
          </p:nvSpPr>
          <p:spPr>
            <a:xfrm>
              <a:off x="3721876" y="2895391"/>
              <a:ext cx="302553" cy="174650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143CABD0-B710-966D-6456-CD663F036D21}"/>
                </a:ext>
              </a:extLst>
            </p:cNvPr>
            <p:cNvSpPr txBox="1"/>
            <p:nvPr/>
          </p:nvSpPr>
          <p:spPr>
            <a:xfrm>
              <a:off x="3688486" y="3039709"/>
              <a:ext cx="369332" cy="1522748"/>
            </a:xfrm>
            <a:prstGeom prst="rect">
              <a:avLst/>
            </a:prstGeom>
            <a:noFill/>
          </p:spPr>
          <p:txBody>
            <a:bodyPr vert="eaVert" wrap="square" rtlCol="0">
              <a:spAutoFit/>
            </a:bodyPr>
            <a:lstStyle/>
            <a:p>
              <a:r>
                <a:rPr kumimoji="1" lang="ja-JP" altLang="en-US" sz="1200" dirty="0">
                  <a:solidFill>
                    <a:schemeClr val="bg1"/>
                  </a:solidFill>
                  <a:latin typeface="BIZ UDPゴシック" panose="020B0400000000000000" pitchFamily="50" charset="-128"/>
                  <a:ea typeface="BIZ UDPゴシック" panose="020B0400000000000000" pitchFamily="50" charset="-128"/>
                </a:rPr>
                <a:t>後方勤務要員要請所</a:t>
              </a:r>
            </a:p>
          </p:txBody>
        </p:sp>
        <p:sp>
          <p:nvSpPr>
            <p:cNvPr id="14" name="テキスト ボックス 13">
              <a:extLst>
                <a:ext uri="{FF2B5EF4-FFF2-40B4-BE49-F238E27FC236}">
                  <a16:creationId xmlns:a16="http://schemas.microsoft.com/office/drawing/2014/main" id="{5B294334-61AD-4759-8E19-007EE9A59042}"/>
                </a:ext>
              </a:extLst>
            </p:cNvPr>
            <p:cNvSpPr txBox="1"/>
            <p:nvPr/>
          </p:nvSpPr>
          <p:spPr>
            <a:xfrm>
              <a:off x="3969565" y="3278548"/>
              <a:ext cx="369332" cy="1122445"/>
            </a:xfrm>
            <a:prstGeom prst="rect">
              <a:avLst/>
            </a:prstGeom>
            <a:noFill/>
          </p:spPr>
          <p:txBody>
            <a:bodyPr vert="eaVert"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陸軍中野学校</a:t>
              </a:r>
            </a:p>
          </p:txBody>
        </p:sp>
      </p:grpSp>
      <p:sp>
        <p:nvSpPr>
          <p:cNvPr id="15" name="四角形: 角を丸くする 14">
            <a:extLst>
              <a:ext uri="{FF2B5EF4-FFF2-40B4-BE49-F238E27FC236}">
                <a16:creationId xmlns:a16="http://schemas.microsoft.com/office/drawing/2014/main" id="{4F40921F-E044-14E5-248A-1870AC4F6907}"/>
              </a:ext>
            </a:extLst>
          </p:cNvPr>
          <p:cNvSpPr/>
          <p:nvPr/>
        </p:nvSpPr>
        <p:spPr>
          <a:xfrm>
            <a:off x="2589567" y="2539762"/>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防諜班</a:t>
            </a:r>
          </a:p>
        </p:txBody>
      </p:sp>
      <p:sp>
        <p:nvSpPr>
          <p:cNvPr id="16" name="四角形: 角を丸くする 15">
            <a:extLst>
              <a:ext uri="{FF2B5EF4-FFF2-40B4-BE49-F238E27FC236}">
                <a16:creationId xmlns:a16="http://schemas.microsoft.com/office/drawing/2014/main" id="{8FC81175-93A2-4501-EEFA-87085E764A34}"/>
              </a:ext>
            </a:extLst>
          </p:cNvPr>
          <p:cNvSpPr/>
          <p:nvPr/>
        </p:nvSpPr>
        <p:spPr>
          <a:xfrm>
            <a:off x="2251706" y="5867276"/>
            <a:ext cx="1435608"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陸軍技術本部</a:t>
            </a:r>
          </a:p>
        </p:txBody>
      </p:sp>
      <p:sp>
        <p:nvSpPr>
          <p:cNvPr id="17" name="四角形: 角を丸くする 16">
            <a:extLst>
              <a:ext uri="{FF2B5EF4-FFF2-40B4-BE49-F238E27FC236}">
                <a16:creationId xmlns:a16="http://schemas.microsoft.com/office/drawing/2014/main" id="{1D8A5EB6-6A0B-7969-BD64-BC18D4970E79}"/>
              </a:ext>
            </a:extLst>
          </p:cNvPr>
          <p:cNvSpPr/>
          <p:nvPr/>
        </p:nvSpPr>
        <p:spPr>
          <a:xfrm>
            <a:off x="6640268" y="761132"/>
            <a:ext cx="1435608" cy="46785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内務省</a:t>
            </a:r>
          </a:p>
        </p:txBody>
      </p:sp>
      <p:sp>
        <p:nvSpPr>
          <p:cNvPr id="19" name="四角形: 角を丸くする 18">
            <a:extLst>
              <a:ext uri="{FF2B5EF4-FFF2-40B4-BE49-F238E27FC236}">
                <a16:creationId xmlns:a16="http://schemas.microsoft.com/office/drawing/2014/main" id="{399486C3-9AD7-A2B3-D15C-6980E4DD5D7A}"/>
              </a:ext>
            </a:extLst>
          </p:cNvPr>
          <p:cNvSpPr/>
          <p:nvPr/>
        </p:nvSpPr>
        <p:spPr>
          <a:xfrm>
            <a:off x="6614560" y="2475360"/>
            <a:ext cx="1510087" cy="3680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特別高等</a:t>
            </a:r>
            <a:r>
              <a:rPr lang="ja-JP" altLang="en-US" sz="1400" dirty="0">
                <a:latin typeface="BIZ UDPゴシック" panose="020B0400000000000000" pitchFamily="50" charset="-128"/>
                <a:ea typeface="BIZ UDPゴシック" panose="020B0400000000000000" pitchFamily="50" charset="-128"/>
              </a:rPr>
              <a:t>警察部</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479B4A69-2D17-CB91-0FCD-FD8C624B1E2D}"/>
              </a:ext>
            </a:extLst>
          </p:cNvPr>
          <p:cNvSpPr/>
          <p:nvPr/>
        </p:nvSpPr>
        <p:spPr>
          <a:xfrm>
            <a:off x="6749626" y="3737431"/>
            <a:ext cx="369332" cy="228251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警視庁特高課・外事課</a:t>
            </a:r>
          </a:p>
        </p:txBody>
      </p:sp>
      <p:sp>
        <p:nvSpPr>
          <p:cNvPr id="21" name="四角形: 角を丸くする 20">
            <a:extLst>
              <a:ext uri="{FF2B5EF4-FFF2-40B4-BE49-F238E27FC236}">
                <a16:creationId xmlns:a16="http://schemas.microsoft.com/office/drawing/2014/main" id="{0C3C2D0D-7D3E-AAA9-0C86-D67E91557A44}"/>
              </a:ext>
            </a:extLst>
          </p:cNvPr>
          <p:cNvSpPr/>
          <p:nvPr/>
        </p:nvSpPr>
        <p:spPr>
          <a:xfrm>
            <a:off x="7683038" y="3740198"/>
            <a:ext cx="369332" cy="245559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府県警察特高課・外事課</a:t>
            </a:r>
          </a:p>
        </p:txBody>
      </p:sp>
      <p:sp>
        <p:nvSpPr>
          <p:cNvPr id="22" name="四角形: 角を丸くする 21">
            <a:extLst>
              <a:ext uri="{FF2B5EF4-FFF2-40B4-BE49-F238E27FC236}">
                <a16:creationId xmlns:a16="http://schemas.microsoft.com/office/drawing/2014/main" id="{A5C89FCD-A729-1829-BBAA-93EF391CD375}"/>
              </a:ext>
            </a:extLst>
          </p:cNvPr>
          <p:cNvSpPr/>
          <p:nvPr/>
        </p:nvSpPr>
        <p:spPr>
          <a:xfrm>
            <a:off x="9621212" y="761559"/>
            <a:ext cx="1435608" cy="467858"/>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憲兵司令部</a:t>
            </a:r>
          </a:p>
        </p:txBody>
      </p:sp>
      <p:sp>
        <p:nvSpPr>
          <p:cNvPr id="23" name="四角形: 角を丸くする 22">
            <a:extLst>
              <a:ext uri="{FF2B5EF4-FFF2-40B4-BE49-F238E27FC236}">
                <a16:creationId xmlns:a16="http://schemas.microsoft.com/office/drawing/2014/main" id="{16AA1C32-8545-F7BE-CB3E-CC08F53C2C6D}"/>
              </a:ext>
            </a:extLst>
          </p:cNvPr>
          <p:cNvSpPr/>
          <p:nvPr/>
        </p:nvSpPr>
        <p:spPr>
          <a:xfrm>
            <a:off x="8754256" y="1794403"/>
            <a:ext cx="1510087"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憲兵高等</a:t>
            </a:r>
            <a:r>
              <a:rPr lang="ja-JP" altLang="en-US" sz="1400" dirty="0">
                <a:latin typeface="BIZ UDPゴシック" panose="020B0400000000000000" pitchFamily="50" charset="-128"/>
                <a:ea typeface="BIZ UDPゴシック" panose="020B0400000000000000" pitchFamily="50" charset="-128"/>
              </a:rPr>
              <a:t>警察課</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24" name="四角形: 角を丸くする 23">
            <a:extLst>
              <a:ext uri="{FF2B5EF4-FFF2-40B4-BE49-F238E27FC236}">
                <a16:creationId xmlns:a16="http://schemas.microsoft.com/office/drawing/2014/main" id="{052D9826-00C9-81D9-FD88-2B3B01F93C56}"/>
              </a:ext>
            </a:extLst>
          </p:cNvPr>
          <p:cNvSpPr/>
          <p:nvPr/>
        </p:nvSpPr>
        <p:spPr>
          <a:xfrm>
            <a:off x="10836507" y="1794403"/>
            <a:ext cx="924458"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BIZ UDPゴシック" panose="020B0400000000000000" pitchFamily="50" charset="-128"/>
                <a:ea typeface="BIZ UDPゴシック" panose="020B0400000000000000" pitchFamily="50" charset="-128"/>
              </a:rPr>
              <a:t>外事課</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27" name="四角形: 角を丸くする 26">
            <a:extLst>
              <a:ext uri="{FF2B5EF4-FFF2-40B4-BE49-F238E27FC236}">
                <a16:creationId xmlns:a16="http://schemas.microsoft.com/office/drawing/2014/main" id="{083C6A87-D031-32D6-4792-6A37DAA7E5A1}"/>
              </a:ext>
            </a:extLst>
          </p:cNvPr>
          <p:cNvSpPr/>
          <p:nvPr/>
        </p:nvSpPr>
        <p:spPr>
          <a:xfrm>
            <a:off x="8917579" y="3238898"/>
            <a:ext cx="1194494"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憲兵隊分隊</a:t>
            </a:r>
          </a:p>
        </p:txBody>
      </p:sp>
      <p:sp>
        <p:nvSpPr>
          <p:cNvPr id="28" name="四角形: 角を丸くする 27">
            <a:extLst>
              <a:ext uri="{FF2B5EF4-FFF2-40B4-BE49-F238E27FC236}">
                <a16:creationId xmlns:a16="http://schemas.microsoft.com/office/drawing/2014/main" id="{D995D8C1-5C5F-CD4F-D2C7-4995F6669C81}"/>
              </a:ext>
            </a:extLst>
          </p:cNvPr>
          <p:cNvSpPr/>
          <p:nvPr/>
        </p:nvSpPr>
        <p:spPr>
          <a:xfrm>
            <a:off x="10721728" y="3238898"/>
            <a:ext cx="1194494"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憲兵隊分隊</a:t>
            </a:r>
          </a:p>
        </p:txBody>
      </p:sp>
      <p:sp>
        <p:nvSpPr>
          <p:cNvPr id="29" name="四角形: 角を丸くする 28">
            <a:extLst>
              <a:ext uri="{FF2B5EF4-FFF2-40B4-BE49-F238E27FC236}">
                <a16:creationId xmlns:a16="http://schemas.microsoft.com/office/drawing/2014/main" id="{F2CA3884-98AC-1F53-1A22-B511D3716116}"/>
              </a:ext>
            </a:extLst>
          </p:cNvPr>
          <p:cNvSpPr/>
          <p:nvPr/>
        </p:nvSpPr>
        <p:spPr>
          <a:xfrm>
            <a:off x="9633437" y="4021565"/>
            <a:ext cx="369332" cy="2214644"/>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朝鮮憲兵隊司令部</a:t>
            </a:r>
          </a:p>
        </p:txBody>
      </p:sp>
      <p:sp>
        <p:nvSpPr>
          <p:cNvPr id="30" name="四角形: 角を丸くする 29">
            <a:extLst>
              <a:ext uri="{FF2B5EF4-FFF2-40B4-BE49-F238E27FC236}">
                <a16:creationId xmlns:a16="http://schemas.microsoft.com/office/drawing/2014/main" id="{06AD2A53-3569-BE17-CC5C-63BCE7448411}"/>
              </a:ext>
            </a:extLst>
          </p:cNvPr>
          <p:cNvSpPr/>
          <p:nvPr/>
        </p:nvSpPr>
        <p:spPr>
          <a:xfrm>
            <a:off x="10721728" y="4021565"/>
            <a:ext cx="369332" cy="2214644"/>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台湾憲兵隊司令部</a:t>
            </a:r>
          </a:p>
        </p:txBody>
      </p:sp>
      <p:sp>
        <p:nvSpPr>
          <p:cNvPr id="34" name="四角形: 角を丸くする 33">
            <a:extLst>
              <a:ext uri="{FF2B5EF4-FFF2-40B4-BE49-F238E27FC236}">
                <a16:creationId xmlns:a16="http://schemas.microsoft.com/office/drawing/2014/main" id="{4D9F79C4-6D71-FF7A-F692-F565DBB1F7A9}"/>
              </a:ext>
            </a:extLst>
          </p:cNvPr>
          <p:cNvSpPr/>
          <p:nvPr/>
        </p:nvSpPr>
        <p:spPr>
          <a:xfrm>
            <a:off x="312163" y="764826"/>
            <a:ext cx="1435608" cy="46785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参謀本部</a:t>
            </a:r>
          </a:p>
        </p:txBody>
      </p:sp>
      <p:sp>
        <p:nvSpPr>
          <p:cNvPr id="37" name="四角形: 角を丸くする 36">
            <a:extLst>
              <a:ext uri="{FF2B5EF4-FFF2-40B4-BE49-F238E27FC236}">
                <a16:creationId xmlns:a16="http://schemas.microsoft.com/office/drawing/2014/main" id="{E84D0565-3957-4C5A-E2CB-CFB229991879}"/>
              </a:ext>
            </a:extLst>
          </p:cNvPr>
          <p:cNvSpPr/>
          <p:nvPr/>
        </p:nvSpPr>
        <p:spPr>
          <a:xfrm>
            <a:off x="835803" y="3182987"/>
            <a:ext cx="369332" cy="178682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第</a:t>
            </a:r>
            <a:r>
              <a:rPr kumimoji="1" lang="en-US" altLang="ja-JP" sz="1400" dirty="0">
                <a:latin typeface="BIZ UDPゴシック" panose="020B0400000000000000" pitchFamily="50" charset="-128"/>
                <a:ea typeface="BIZ UDPゴシック" panose="020B0400000000000000" pitchFamily="50" charset="-128"/>
              </a:rPr>
              <a:t>4</a:t>
            </a:r>
            <a:r>
              <a:rPr kumimoji="1" lang="ja-JP" altLang="en-US" sz="1400" dirty="0">
                <a:latin typeface="BIZ UDPゴシック" panose="020B0400000000000000" pitchFamily="50" charset="-128"/>
                <a:ea typeface="BIZ UDPゴシック" panose="020B0400000000000000" pitchFamily="50" charset="-128"/>
              </a:rPr>
              <a:t>班</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麹町分室</a:t>
            </a:r>
          </a:p>
        </p:txBody>
      </p:sp>
      <p:grpSp>
        <p:nvGrpSpPr>
          <p:cNvPr id="39" name="グループ化 38">
            <a:extLst>
              <a:ext uri="{FF2B5EF4-FFF2-40B4-BE49-F238E27FC236}">
                <a16:creationId xmlns:a16="http://schemas.microsoft.com/office/drawing/2014/main" id="{E79771D3-C2B0-C02A-7E99-6C902059873B}"/>
              </a:ext>
            </a:extLst>
          </p:cNvPr>
          <p:cNvGrpSpPr/>
          <p:nvPr/>
        </p:nvGrpSpPr>
        <p:grpSpPr>
          <a:xfrm>
            <a:off x="1786343" y="3162990"/>
            <a:ext cx="398507" cy="1845899"/>
            <a:chOff x="3769285" y="2531124"/>
            <a:chExt cx="398507" cy="1090760"/>
          </a:xfrm>
        </p:grpSpPr>
        <p:sp>
          <p:nvSpPr>
            <p:cNvPr id="40" name="四角形: 角を丸くする 39">
              <a:extLst>
                <a:ext uri="{FF2B5EF4-FFF2-40B4-BE49-F238E27FC236}">
                  <a16:creationId xmlns:a16="http://schemas.microsoft.com/office/drawing/2014/main" id="{28285057-FC9A-F475-BA28-00921136C7D5}"/>
                </a:ext>
              </a:extLst>
            </p:cNvPr>
            <p:cNvSpPr/>
            <p:nvPr/>
          </p:nvSpPr>
          <p:spPr>
            <a:xfrm>
              <a:off x="3831850" y="2531124"/>
              <a:ext cx="302553" cy="109076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BIZ UDPゴシック" panose="020B0400000000000000" pitchFamily="50" charset="-128"/>
                <a:ea typeface="BIZ UDPゴシック" panose="020B0400000000000000" pitchFamily="50" charset="-128"/>
              </a:endParaRPr>
            </a:p>
          </p:txBody>
        </p:sp>
        <p:sp>
          <p:nvSpPr>
            <p:cNvPr id="41" name="テキスト ボックス 40">
              <a:extLst>
                <a:ext uri="{FF2B5EF4-FFF2-40B4-BE49-F238E27FC236}">
                  <a16:creationId xmlns:a16="http://schemas.microsoft.com/office/drawing/2014/main" id="{841C5CCD-D6EE-9103-B6BF-F477B27C6653}"/>
                </a:ext>
              </a:extLst>
            </p:cNvPr>
            <p:cNvSpPr txBox="1"/>
            <p:nvPr/>
          </p:nvSpPr>
          <p:spPr>
            <a:xfrm>
              <a:off x="3769285" y="2578531"/>
              <a:ext cx="398507" cy="1043353"/>
            </a:xfrm>
            <a:prstGeom prst="rect">
              <a:avLst/>
            </a:prstGeom>
            <a:noFill/>
          </p:spPr>
          <p:txBody>
            <a:bodyPr vert="eaVert" wrap="square" rtlCol="0">
              <a:spAutoFit/>
            </a:bodyPr>
            <a:lstStyle/>
            <a:p>
              <a:pPr algn="ctr"/>
              <a:r>
                <a:rPr kumimoji="1" lang="ja-JP" altLang="en-US" sz="1200" dirty="0">
                  <a:solidFill>
                    <a:schemeClr val="bg1"/>
                  </a:solidFill>
                  <a:latin typeface="BIZ UDPゴシック" panose="020B0400000000000000" pitchFamily="50" charset="-128"/>
                  <a:ea typeface="BIZ UDPゴシック" panose="020B0400000000000000" pitchFamily="50" charset="-128"/>
                </a:rPr>
                <a:t>第</a:t>
              </a:r>
              <a:r>
                <a:rPr kumimoji="1" lang="en-US" altLang="ja-JP" sz="1200" dirty="0">
                  <a:solidFill>
                    <a:schemeClr val="bg1"/>
                  </a:solidFill>
                  <a:latin typeface="BIZ UDPゴシック" panose="020B0400000000000000" pitchFamily="50" charset="-128"/>
                  <a:ea typeface="BIZ UDPゴシック" panose="020B0400000000000000" pitchFamily="50" charset="-128"/>
                </a:rPr>
                <a:t>18</a:t>
              </a:r>
              <a:r>
                <a:rPr kumimoji="1" lang="ja-JP" altLang="en-US" sz="1200" dirty="0">
                  <a:solidFill>
                    <a:schemeClr val="bg1"/>
                  </a:solidFill>
                  <a:latin typeface="BIZ UDPゴシック" panose="020B0400000000000000" pitchFamily="50" charset="-128"/>
                  <a:ea typeface="BIZ UDPゴシック" panose="020B0400000000000000" pitchFamily="50" charset="-128"/>
                </a:rPr>
                <a:t>班（科学諜報担当）</a:t>
              </a:r>
            </a:p>
          </p:txBody>
        </p:sp>
      </p:grpSp>
      <p:sp>
        <p:nvSpPr>
          <p:cNvPr id="43" name="四角形: 角を丸くする 42">
            <a:extLst>
              <a:ext uri="{FF2B5EF4-FFF2-40B4-BE49-F238E27FC236}">
                <a16:creationId xmlns:a16="http://schemas.microsoft.com/office/drawing/2014/main" id="{D76A9BB8-C27F-EB73-FDCC-246ECFF708C6}"/>
              </a:ext>
            </a:extLst>
          </p:cNvPr>
          <p:cNvSpPr/>
          <p:nvPr/>
        </p:nvSpPr>
        <p:spPr>
          <a:xfrm>
            <a:off x="4546570" y="5244833"/>
            <a:ext cx="1167639" cy="276999"/>
          </a:xfrm>
          <a:prstGeom prst="roundRect">
            <a:avLst/>
          </a:prstGeom>
          <a:solidFill>
            <a:srgbClr val="7030A0"/>
          </a:solidFill>
          <a:ln>
            <a:solidFill>
              <a:srgbClr val="7030A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ヤマ機関</a:t>
            </a:r>
          </a:p>
        </p:txBody>
      </p:sp>
      <p:cxnSp>
        <p:nvCxnSpPr>
          <p:cNvPr id="45" name="直線コネクタ 44">
            <a:extLst>
              <a:ext uri="{FF2B5EF4-FFF2-40B4-BE49-F238E27FC236}">
                <a16:creationId xmlns:a16="http://schemas.microsoft.com/office/drawing/2014/main" id="{FF3D2C1D-CE62-0672-34E4-2660C4F2B342}"/>
              </a:ext>
            </a:extLst>
          </p:cNvPr>
          <p:cNvCxnSpPr>
            <a:cxnSpLocks/>
            <a:stCxn id="34" idx="2"/>
            <a:endCxn id="37" idx="0"/>
          </p:cNvCxnSpPr>
          <p:nvPr/>
        </p:nvCxnSpPr>
        <p:spPr>
          <a:xfrm flipH="1">
            <a:off x="1020469" y="1232684"/>
            <a:ext cx="9498" cy="195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2CB6B32F-06ED-9E0B-2568-D2AB07C8EF7E}"/>
              </a:ext>
            </a:extLst>
          </p:cNvPr>
          <p:cNvSpPr/>
          <p:nvPr/>
        </p:nvSpPr>
        <p:spPr>
          <a:xfrm>
            <a:off x="467611" y="1858805"/>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BIZ UDPゴシック" panose="020B0400000000000000" pitchFamily="50" charset="-128"/>
                <a:ea typeface="BIZ UDPゴシック" panose="020B0400000000000000" pitchFamily="50" charset="-128"/>
              </a:rPr>
              <a:t>第</a:t>
            </a:r>
            <a:r>
              <a:rPr kumimoji="1" lang="en-US" altLang="ja-JP" sz="1600" dirty="0">
                <a:latin typeface="BIZ UDPゴシック" panose="020B0400000000000000" pitchFamily="50" charset="-128"/>
                <a:ea typeface="BIZ UDPゴシック" panose="020B0400000000000000" pitchFamily="50" charset="-128"/>
              </a:rPr>
              <a:t>2</a:t>
            </a:r>
            <a:r>
              <a:rPr kumimoji="1" lang="ja-JP" altLang="en-US" sz="1600" dirty="0">
                <a:latin typeface="BIZ UDPゴシック" panose="020B0400000000000000" pitchFamily="50" charset="-128"/>
                <a:ea typeface="BIZ UDPゴシック" panose="020B0400000000000000" pitchFamily="50" charset="-128"/>
              </a:rPr>
              <a:t>部</a:t>
            </a:r>
          </a:p>
        </p:txBody>
      </p:sp>
      <p:sp>
        <p:nvSpPr>
          <p:cNvPr id="36" name="四角形: 角を丸くする 35">
            <a:extLst>
              <a:ext uri="{FF2B5EF4-FFF2-40B4-BE49-F238E27FC236}">
                <a16:creationId xmlns:a16="http://schemas.microsoft.com/office/drawing/2014/main" id="{446E0107-7677-CDAB-FFA4-0E3F8664291A}"/>
              </a:ext>
            </a:extLst>
          </p:cNvPr>
          <p:cNvSpPr/>
          <p:nvPr/>
        </p:nvSpPr>
        <p:spPr>
          <a:xfrm>
            <a:off x="458113" y="2520896"/>
            <a:ext cx="1124712" cy="276999"/>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第</a:t>
            </a:r>
            <a:r>
              <a:rPr lang="en-US" altLang="ja-JP" sz="1600" dirty="0">
                <a:latin typeface="BIZ UDPゴシック" panose="020B0400000000000000" pitchFamily="50" charset="-128"/>
                <a:ea typeface="BIZ UDPゴシック" panose="020B0400000000000000" pitchFamily="50" charset="-128"/>
              </a:rPr>
              <a:t>8</a:t>
            </a:r>
            <a:r>
              <a:rPr lang="ja-JP" altLang="en-US" sz="1600" dirty="0">
                <a:latin typeface="BIZ UDPゴシック" panose="020B0400000000000000" pitchFamily="50" charset="-128"/>
                <a:ea typeface="BIZ UDPゴシック" panose="020B0400000000000000" pitchFamily="50" charset="-128"/>
              </a:rPr>
              <a:t>課</a:t>
            </a:r>
            <a:endParaRPr kumimoji="1" lang="ja-JP" altLang="en-US" sz="1600" dirty="0">
              <a:latin typeface="BIZ UDPゴシック" panose="020B0400000000000000" pitchFamily="50" charset="-128"/>
              <a:ea typeface="BIZ UDPゴシック" panose="020B0400000000000000" pitchFamily="50" charset="-128"/>
            </a:endParaRPr>
          </a:p>
        </p:txBody>
      </p:sp>
      <p:cxnSp>
        <p:nvCxnSpPr>
          <p:cNvPr id="50" name="コネクタ: カギ線 49">
            <a:extLst>
              <a:ext uri="{FF2B5EF4-FFF2-40B4-BE49-F238E27FC236}">
                <a16:creationId xmlns:a16="http://schemas.microsoft.com/office/drawing/2014/main" id="{F1F7BE08-F53C-7652-5B17-3789375A131B}"/>
              </a:ext>
            </a:extLst>
          </p:cNvPr>
          <p:cNvCxnSpPr>
            <a:cxnSpLocks/>
            <a:stCxn id="2" idx="2"/>
            <a:endCxn id="4" idx="0"/>
          </p:cNvCxnSpPr>
          <p:nvPr/>
        </p:nvCxnSpPr>
        <p:spPr>
          <a:xfrm rot="5400000">
            <a:off x="3204366" y="1179820"/>
            <a:ext cx="629816" cy="72815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コネクタ: カギ線 51">
            <a:extLst>
              <a:ext uri="{FF2B5EF4-FFF2-40B4-BE49-F238E27FC236}">
                <a16:creationId xmlns:a16="http://schemas.microsoft.com/office/drawing/2014/main" id="{763BBCE4-8412-BE6C-6ECB-974ADA3D9D77}"/>
              </a:ext>
            </a:extLst>
          </p:cNvPr>
          <p:cNvCxnSpPr>
            <a:stCxn id="2" idx="2"/>
            <a:endCxn id="6" idx="0"/>
          </p:cNvCxnSpPr>
          <p:nvPr/>
        </p:nvCxnSpPr>
        <p:spPr>
          <a:xfrm rot="16200000" flipH="1">
            <a:off x="4111908" y="1000433"/>
            <a:ext cx="629815" cy="108692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C515A80-AF43-1E87-3487-BCDE744902F5}"/>
              </a:ext>
            </a:extLst>
          </p:cNvPr>
          <p:cNvCxnSpPr>
            <a:stCxn id="4" idx="2"/>
            <a:endCxn id="15" idx="0"/>
          </p:cNvCxnSpPr>
          <p:nvPr/>
        </p:nvCxnSpPr>
        <p:spPr>
          <a:xfrm flipH="1">
            <a:off x="3151923" y="2135805"/>
            <a:ext cx="3272" cy="4039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564627A-114E-5B43-9F48-BDEEE99228F8}"/>
              </a:ext>
            </a:extLst>
          </p:cNvPr>
          <p:cNvCxnSpPr>
            <a:stCxn id="6" idx="2"/>
            <a:endCxn id="11" idx="0"/>
          </p:cNvCxnSpPr>
          <p:nvPr/>
        </p:nvCxnSpPr>
        <p:spPr>
          <a:xfrm>
            <a:off x="4970279" y="2135804"/>
            <a:ext cx="0" cy="403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コネクタ: カギ線 58">
            <a:extLst>
              <a:ext uri="{FF2B5EF4-FFF2-40B4-BE49-F238E27FC236}">
                <a16:creationId xmlns:a16="http://schemas.microsoft.com/office/drawing/2014/main" id="{84BA0D85-1632-5F6D-2550-78DDDAAB6E16}"/>
              </a:ext>
            </a:extLst>
          </p:cNvPr>
          <p:cNvCxnSpPr>
            <a:stCxn id="16" idx="0"/>
            <a:endCxn id="43" idx="1"/>
          </p:cNvCxnSpPr>
          <p:nvPr/>
        </p:nvCxnSpPr>
        <p:spPr>
          <a:xfrm rot="5400000" flipH="1" flipV="1">
            <a:off x="3516069" y="4836775"/>
            <a:ext cx="483943" cy="157706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コネクタ: カギ線 60">
            <a:extLst>
              <a:ext uri="{FF2B5EF4-FFF2-40B4-BE49-F238E27FC236}">
                <a16:creationId xmlns:a16="http://schemas.microsoft.com/office/drawing/2014/main" id="{0FDE5467-46B9-B77E-29BB-66D6ABE333E1}"/>
              </a:ext>
            </a:extLst>
          </p:cNvPr>
          <p:cNvCxnSpPr>
            <a:cxnSpLocks/>
            <a:stCxn id="7" idx="2"/>
            <a:endCxn id="43" idx="1"/>
          </p:cNvCxnSpPr>
          <p:nvPr/>
        </p:nvCxnSpPr>
        <p:spPr>
          <a:xfrm rot="16200000" flipH="1">
            <a:off x="3971881" y="4808643"/>
            <a:ext cx="638509" cy="510869"/>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コネクタ: カギ線 62">
            <a:extLst>
              <a:ext uri="{FF2B5EF4-FFF2-40B4-BE49-F238E27FC236}">
                <a16:creationId xmlns:a16="http://schemas.microsoft.com/office/drawing/2014/main" id="{39DBD0C3-82A7-8D37-0404-CC07CC5CB4B2}"/>
              </a:ext>
            </a:extLst>
          </p:cNvPr>
          <p:cNvCxnSpPr>
            <a:stCxn id="11" idx="3"/>
            <a:endCxn id="43" idx="3"/>
          </p:cNvCxnSpPr>
          <p:nvPr/>
        </p:nvCxnSpPr>
        <p:spPr>
          <a:xfrm>
            <a:off x="5532635" y="2678262"/>
            <a:ext cx="181574" cy="2705071"/>
          </a:xfrm>
          <a:prstGeom prst="bentConnector3">
            <a:avLst>
              <a:gd name="adj1" fmla="val 225899"/>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3" name="コネクタ: カギ線 5122">
            <a:extLst>
              <a:ext uri="{FF2B5EF4-FFF2-40B4-BE49-F238E27FC236}">
                <a16:creationId xmlns:a16="http://schemas.microsoft.com/office/drawing/2014/main" id="{836A7604-D503-6448-BF76-266D4D6DA88B}"/>
              </a:ext>
            </a:extLst>
          </p:cNvPr>
          <p:cNvCxnSpPr>
            <a:stCxn id="34" idx="3"/>
            <a:endCxn id="40" idx="0"/>
          </p:cNvCxnSpPr>
          <p:nvPr/>
        </p:nvCxnSpPr>
        <p:spPr>
          <a:xfrm>
            <a:off x="1747771" y="998755"/>
            <a:ext cx="252414" cy="216423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5" name="コネクタ: カギ線 5124">
            <a:extLst>
              <a:ext uri="{FF2B5EF4-FFF2-40B4-BE49-F238E27FC236}">
                <a16:creationId xmlns:a16="http://schemas.microsoft.com/office/drawing/2014/main" id="{79040E97-4E2B-DC20-4F60-1ED29CAFA061}"/>
              </a:ext>
            </a:extLst>
          </p:cNvPr>
          <p:cNvCxnSpPr>
            <a:cxnSpLocks/>
            <a:stCxn id="11" idx="3"/>
            <a:endCxn id="18" idx="1"/>
          </p:cNvCxnSpPr>
          <p:nvPr/>
        </p:nvCxnSpPr>
        <p:spPr>
          <a:xfrm flipV="1">
            <a:off x="5532635" y="1932903"/>
            <a:ext cx="1263081" cy="745359"/>
          </a:xfrm>
          <a:prstGeom prst="bentConnector3">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28" name="コネクタ: カギ線 5127">
            <a:extLst>
              <a:ext uri="{FF2B5EF4-FFF2-40B4-BE49-F238E27FC236}">
                <a16:creationId xmlns:a16="http://schemas.microsoft.com/office/drawing/2014/main" id="{4FB8ECB7-B144-531B-5605-EAC1CF4987B4}"/>
              </a:ext>
            </a:extLst>
          </p:cNvPr>
          <p:cNvCxnSpPr>
            <a:stCxn id="18" idx="3"/>
            <a:endCxn id="22" idx="1"/>
          </p:cNvCxnSpPr>
          <p:nvPr/>
        </p:nvCxnSpPr>
        <p:spPr>
          <a:xfrm flipV="1">
            <a:off x="7920428" y="995488"/>
            <a:ext cx="1700784" cy="937415"/>
          </a:xfrm>
          <a:prstGeom prst="bentConnector3">
            <a:avLst>
              <a:gd name="adj1" fmla="val 31720"/>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33" name="コネクタ: カギ線 5132">
            <a:extLst>
              <a:ext uri="{FF2B5EF4-FFF2-40B4-BE49-F238E27FC236}">
                <a16:creationId xmlns:a16="http://schemas.microsoft.com/office/drawing/2014/main" id="{7C43F12A-1061-0A94-30BB-2DB5FBAE49A2}"/>
              </a:ext>
            </a:extLst>
          </p:cNvPr>
          <p:cNvCxnSpPr>
            <a:stCxn id="19" idx="2"/>
            <a:endCxn id="20" idx="0"/>
          </p:cNvCxnSpPr>
          <p:nvPr/>
        </p:nvCxnSpPr>
        <p:spPr>
          <a:xfrm rot="5400000">
            <a:off x="6704949" y="3072776"/>
            <a:ext cx="893998" cy="43531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5" name="コネクタ: カギ線 5134">
            <a:extLst>
              <a:ext uri="{FF2B5EF4-FFF2-40B4-BE49-F238E27FC236}">
                <a16:creationId xmlns:a16="http://schemas.microsoft.com/office/drawing/2014/main" id="{3CAB10C5-C2E2-E311-4923-5914595B04DA}"/>
              </a:ext>
            </a:extLst>
          </p:cNvPr>
          <p:cNvCxnSpPr>
            <a:stCxn id="19" idx="2"/>
            <a:endCxn id="21" idx="0"/>
          </p:cNvCxnSpPr>
          <p:nvPr/>
        </p:nvCxnSpPr>
        <p:spPr>
          <a:xfrm rot="16200000" flipH="1">
            <a:off x="7170272" y="3042765"/>
            <a:ext cx="896765" cy="4981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7" name="コネクタ: カギ線 5136">
            <a:extLst>
              <a:ext uri="{FF2B5EF4-FFF2-40B4-BE49-F238E27FC236}">
                <a16:creationId xmlns:a16="http://schemas.microsoft.com/office/drawing/2014/main" id="{B5D611E3-5408-5575-9F0D-15CEFC8A0EAC}"/>
              </a:ext>
            </a:extLst>
          </p:cNvPr>
          <p:cNvCxnSpPr>
            <a:stCxn id="6" idx="1"/>
            <a:endCxn id="7" idx="0"/>
          </p:cNvCxnSpPr>
          <p:nvPr/>
        </p:nvCxnSpPr>
        <p:spPr>
          <a:xfrm rot="10800000" flipV="1">
            <a:off x="4035701" y="1997304"/>
            <a:ext cx="372222" cy="100101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9" name="コネクタ: カギ線 5138">
            <a:extLst>
              <a:ext uri="{FF2B5EF4-FFF2-40B4-BE49-F238E27FC236}">
                <a16:creationId xmlns:a16="http://schemas.microsoft.com/office/drawing/2014/main" id="{2822A0BE-4074-9810-6E3B-CB423781DB1B}"/>
              </a:ext>
            </a:extLst>
          </p:cNvPr>
          <p:cNvCxnSpPr>
            <a:stCxn id="22" idx="2"/>
            <a:endCxn id="23" idx="0"/>
          </p:cNvCxnSpPr>
          <p:nvPr/>
        </p:nvCxnSpPr>
        <p:spPr>
          <a:xfrm rot="5400000">
            <a:off x="9641665" y="1097052"/>
            <a:ext cx="564986" cy="82971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1" name="コネクタ: カギ線 5140">
            <a:extLst>
              <a:ext uri="{FF2B5EF4-FFF2-40B4-BE49-F238E27FC236}">
                <a16:creationId xmlns:a16="http://schemas.microsoft.com/office/drawing/2014/main" id="{97967C21-088D-E78C-07BD-22532716E4B4}"/>
              </a:ext>
            </a:extLst>
          </p:cNvPr>
          <p:cNvCxnSpPr>
            <a:stCxn id="22" idx="2"/>
            <a:endCxn id="24" idx="0"/>
          </p:cNvCxnSpPr>
          <p:nvPr/>
        </p:nvCxnSpPr>
        <p:spPr>
          <a:xfrm rot="16200000" flipH="1">
            <a:off x="10536383" y="1032050"/>
            <a:ext cx="564986" cy="9597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3" name="直線コネクタ 5142">
            <a:extLst>
              <a:ext uri="{FF2B5EF4-FFF2-40B4-BE49-F238E27FC236}">
                <a16:creationId xmlns:a16="http://schemas.microsoft.com/office/drawing/2014/main" id="{D3A39E81-61C2-467C-F196-0F14A32DA515}"/>
              </a:ext>
            </a:extLst>
          </p:cNvPr>
          <p:cNvCxnSpPr>
            <a:stCxn id="23" idx="2"/>
            <a:endCxn id="27" idx="0"/>
          </p:cNvCxnSpPr>
          <p:nvPr/>
        </p:nvCxnSpPr>
        <p:spPr>
          <a:xfrm>
            <a:off x="9509300" y="2071402"/>
            <a:ext cx="5526" cy="1167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6" name="直線コネクタ 5145">
            <a:extLst>
              <a:ext uri="{FF2B5EF4-FFF2-40B4-BE49-F238E27FC236}">
                <a16:creationId xmlns:a16="http://schemas.microsoft.com/office/drawing/2014/main" id="{A56EC59A-D46C-2A2F-3527-A71E36555731}"/>
              </a:ext>
            </a:extLst>
          </p:cNvPr>
          <p:cNvCxnSpPr>
            <a:stCxn id="24" idx="2"/>
            <a:endCxn id="28" idx="0"/>
          </p:cNvCxnSpPr>
          <p:nvPr/>
        </p:nvCxnSpPr>
        <p:spPr>
          <a:xfrm>
            <a:off x="11298736" y="2071402"/>
            <a:ext cx="20239" cy="1167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8" name="コネクタ: カギ線 5147">
            <a:extLst>
              <a:ext uri="{FF2B5EF4-FFF2-40B4-BE49-F238E27FC236}">
                <a16:creationId xmlns:a16="http://schemas.microsoft.com/office/drawing/2014/main" id="{0378739A-EE60-1888-4769-168F32C7CA8A}"/>
              </a:ext>
            </a:extLst>
          </p:cNvPr>
          <p:cNvCxnSpPr>
            <a:stCxn id="22" idx="2"/>
            <a:endCxn id="29" idx="0"/>
          </p:cNvCxnSpPr>
          <p:nvPr/>
        </p:nvCxnSpPr>
        <p:spPr>
          <a:xfrm rot="5400000">
            <a:off x="8682486" y="2365035"/>
            <a:ext cx="2792148" cy="520913"/>
          </a:xfrm>
          <a:prstGeom prst="bentConnector3">
            <a:avLst>
              <a:gd name="adj1" fmla="val 92574"/>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1" name="コネクタ: カギ線 5150">
            <a:extLst>
              <a:ext uri="{FF2B5EF4-FFF2-40B4-BE49-F238E27FC236}">
                <a16:creationId xmlns:a16="http://schemas.microsoft.com/office/drawing/2014/main" id="{E8FBA644-FBE5-CAEB-6E00-31F0575FF671}"/>
              </a:ext>
            </a:extLst>
          </p:cNvPr>
          <p:cNvCxnSpPr>
            <a:stCxn id="22" idx="2"/>
            <a:endCxn id="30" idx="0"/>
          </p:cNvCxnSpPr>
          <p:nvPr/>
        </p:nvCxnSpPr>
        <p:spPr>
          <a:xfrm rot="16200000" flipH="1">
            <a:off x="9226631" y="2341802"/>
            <a:ext cx="2792148" cy="567378"/>
          </a:xfrm>
          <a:prstGeom prst="bentConnector3">
            <a:avLst>
              <a:gd name="adj1" fmla="val 92574"/>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四角形: 角を丸くする 24">
            <a:extLst>
              <a:ext uri="{FF2B5EF4-FFF2-40B4-BE49-F238E27FC236}">
                <a16:creationId xmlns:a16="http://schemas.microsoft.com/office/drawing/2014/main" id="{878741CB-C2D0-D762-C181-BB49F28D01CC}"/>
              </a:ext>
            </a:extLst>
          </p:cNvPr>
          <p:cNvSpPr/>
          <p:nvPr/>
        </p:nvSpPr>
        <p:spPr>
          <a:xfrm>
            <a:off x="8754255" y="2559975"/>
            <a:ext cx="1510087"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東京憲兵隊</a:t>
            </a:r>
          </a:p>
        </p:txBody>
      </p:sp>
      <p:sp>
        <p:nvSpPr>
          <p:cNvPr id="26" name="四角形: 角を丸くする 25">
            <a:extLst>
              <a:ext uri="{FF2B5EF4-FFF2-40B4-BE49-F238E27FC236}">
                <a16:creationId xmlns:a16="http://schemas.microsoft.com/office/drawing/2014/main" id="{B790B525-47FD-18A2-B8FF-400CA782A68C}"/>
              </a:ext>
            </a:extLst>
          </p:cNvPr>
          <p:cNvSpPr/>
          <p:nvPr/>
        </p:nvSpPr>
        <p:spPr>
          <a:xfrm>
            <a:off x="10543692" y="2569274"/>
            <a:ext cx="1510087" cy="276999"/>
          </a:xfrm>
          <a:prstGeom prst="round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BIZ UDPゴシック" panose="020B0400000000000000" pitchFamily="50" charset="-128"/>
                <a:ea typeface="BIZ UDPゴシック" panose="020B0400000000000000" pitchFamily="50" charset="-128"/>
              </a:rPr>
              <a:t>地方憲兵</a:t>
            </a:r>
            <a:r>
              <a:rPr kumimoji="1" lang="ja-JP" altLang="en-US" sz="1400" dirty="0">
                <a:latin typeface="BIZ UDPゴシック" panose="020B0400000000000000" pitchFamily="50" charset="-128"/>
                <a:ea typeface="BIZ UDPゴシック" panose="020B0400000000000000" pitchFamily="50" charset="-128"/>
              </a:rPr>
              <a:t>隊</a:t>
            </a:r>
          </a:p>
        </p:txBody>
      </p:sp>
    </p:spTree>
    <p:extLst>
      <p:ext uri="{BB962C8B-B14F-4D97-AF65-F5344CB8AC3E}">
        <p14:creationId xmlns:p14="http://schemas.microsoft.com/office/powerpoint/2010/main" val="4214907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図 12290">
            <a:extLst>
              <a:ext uri="{FF2B5EF4-FFF2-40B4-BE49-F238E27FC236}">
                <a16:creationId xmlns:a16="http://schemas.microsoft.com/office/drawing/2014/main" id="{D76E5740-5945-3E49-5C82-5F8C5261112F}"/>
              </a:ext>
            </a:extLst>
          </p:cNvPr>
          <p:cNvPicPr>
            <a:picLocks noChangeAspect="1"/>
          </p:cNvPicPr>
          <p:nvPr/>
        </p:nvPicPr>
        <p:blipFill>
          <a:blip r:embed="rId2"/>
          <a:stretch>
            <a:fillRect/>
          </a:stretch>
        </p:blipFill>
        <p:spPr>
          <a:xfrm>
            <a:off x="1942191" y="343649"/>
            <a:ext cx="2855207" cy="2782694"/>
          </a:xfrm>
          <a:prstGeom prst="rect">
            <a:avLst/>
          </a:prstGeom>
        </p:spPr>
      </p:pic>
      <p:cxnSp>
        <p:nvCxnSpPr>
          <p:cNvPr id="8" name="直線コネクタ 7">
            <a:extLst>
              <a:ext uri="{FF2B5EF4-FFF2-40B4-BE49-F238E27FC236}">
                <a16:creationId xmlns:a16="http://schemas.microsoft.com/office/drawing/2014/main" id="{5656CF9A-3177-33DF-1230-F6C5286BA040}"/>
              </a:ext>
            </a:extLst>
          </p:cNvPr>
          <p:cNvCxnSpPr>
            <a:cxnSpLocks/>
            <a:stCxn id="2" idx="2"/>
            <a:endCxn id="29" idx="0"/>
          </p:cNvCxnSpPr>
          <p:nvPr/>
        </p:nvCxnSpPr>
        <p:spPr>
          <a:xfrm flipH="1">
            <a:off x="6059486" y="991718"/>
            <a:ext cx="2" cy="36196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FDE128-15E3-425E-8DB7-0D65A390E597}"/>
              </a:ext>
            </a:extLst>
          </p:cNvPr>
          <p:cNvSpPr txBox="1"/>
          <p:nvPr/>
        </p:nvSpPr>
        <p:spPr>
          <a:xfrm>
            <a:off x="6447"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9436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陸軍省兵務</a:t>
            </a:r>
            <a:r>
              <a:rPr kumimoji="1" lang="ja-JP" altLang="en-US" sz="2400" b="1" dirty="0">
                <a:latin typeface="BIZ UDPゴシック" panose="020B0400000000000000" pitchFamily="50" charset="-128"/>
                <a:ea typeface="BIZ UDPゴシック" panose="020B0400000000000000" pitchFamily="50" charset="-128"/>
              </a:rPr>
              <a:t>局・警務連絡班</a:t>
            </a:r>
          </a:p>
        </p:txBody>
      </p:sp>
      <p:sp>
        <p:nvSpPr>
          <p:cNvPr id="2" name="テキスト ボックス 1">
            <a:extLst>
              <a:ext uri="{FF2B5EF4-FFF2-40B4-BE49-F238E27FC236}">
                <a16:creationId xmlns:a16="http://schemas.microsoft.com/office/drawing/2014/main" id="{B41518CB-C8CD-7598-134F-548F0175E9DB}"/>
              </a:ext>
            </a:extLst>
          </p:cNvPr>
          <p:cNvSpPr txBox="1"/>
          <p:nvPr/>
        </p:nvSpPr>
        <p:spPr>
          <a:xfrm>
            <a:off x="5326599" y="591608"/>
            <a:ext cx="1465777" cy="400110"/>
          </a:xfrm>
          <a:prstGeom prst="rect">
            <a:avLst/>
          </a:prstGeom>
          <a:solidFill>
            <a:schemeClr val="bg1"/>
          </a:solidFill>
          <a:ln>
            <a:solidFill>
              <a:schemeClr val="tx1"/>
            </a:solidFill>
          </a:ln>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陸軍省</a:t>
            </a:r>
          </a:p>
        </p:txBody>
      </p:sp>
      <p:sp>
        <p:nvSpPr>
          <p:cNvPr id="4" name="テキスト ボックス 3">
            <a:extLst>
              <a:ext uri="{FF2B5EF4-FFF2-40B4-BE49-F238E27FC236}">
                <a16:creationId xmlns:a16="http://schemas.microsoft.com/office/drawing/2014/main" id="{24E020EC-7C51-44A3-6C14-6CF895CDA78A}"/>
              </a:ext>
            </a:extLst>
          </p:cNvPr>
          <p:cNvSpPr txBox="1"/>
          <p:nvPr/>
        </p:nvSpPr>
        <p:spPr>
          <a:xfrm>
            <a:off x="5326599" y="1156051"/>
            <a:ext cx="1465777" cy="400110"/>
          </a:xfrm>
          <a:prstGeom prst="rect">
            <a:avLst/>
          </a:prstGeom>
          <a:solidFill>
            <a:schemeClr val="bg1"/>
          </a:solidFill>
          <a:ln>
            <a:solidFill>
              <a:schemeClr val="tx1"/>
            </a:solidFill>
          </a:ln>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兵務局</a:t>
            </a:r>
          </a:p>
        </p:txBody>
      </p:sp>
      <p:sp>
        <p:nvSpPr>
          <p:cNvPr id="6" name="テキスト ボックス 5">
            <a:extLst>
              <a:ext uri="{FF2B5EF4-FFF2-40B4-BE49-F238E27FC236}">
                <a16:creationId xmlns:a16="http://schemas.microsoft.com/office/drawing/2014/main" id="{3F3D17B8-6EFE-C494-EA60-30DECEDCACF5}"/>
              </a:ext>
            </a:extLst>
          </p:cNvPr>
          <p:cNvSpPr txBox="1"/>
          <p:nvPr/>
        </p:nvSpPr>
        <p:spPr>
          <a:xfrm>
            <a:off x="5326599" y="1709517"/>
            <a:ext cx="1465777" cy="400110"/>
          </a:xfrm>
          <a:prstGeom prst="rect">
            <a:avLst/>
          </a:prstGeom>
          <a:solidFill>
            <a:schemeClr val="bg1"/>
          </a:solidFill>
          <a:ln>
            <a:solidFill>
              <a:schemeClr val="tx1"/>
            </a:solidFill>
          </a:ln>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兵務課</a:t>
            </a:r>
          </a:p>
        </p:txBody>
      </p:sp>
      <p:sp>
        <p:nvSpPr>
          <p:cNvPr id="9" name="テキスト ボックス 8">
            <a:extLst>
              <a:ext uri="{FF2B5EF4-FFF2-40B4-BE49-F238E27FC236}">
                <a16:creationId xmlns:a16="http://schemas.microsoft.com/office/drawing/2014/main" id="{9AFC3DD2-A2B5-9C1B-AF5E-2F685611B909}"/>
              </a:ext>
            </a:extLst>
          </p:cNvPr>
          <p:cNvSpPr txBox="1"/>
          <p:nvPr/>
        </p:nvSpPr>
        <p:spPr>
          <a:xfrm>
            <a:off x="5326598" y="2317847"/>
            <a:ext cx="1465777" cy="400110"/>
          </a:xfrm>
          <a:prstGeom prst="rect">
            <a:avLst/>
          </a:prstGeom>
          <a:solidFill>
            <a:schemeClr val="bg1"/>
          </a:solidFill>
          <a:ln w="38100">
            <a:solidFill>
              <a:srgbClr val="002060"/>
            </a:solidFill>
          </a:ln>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警務連絡班</a:t>
            </a:r>
          </a:p>
        </p:txBody>
      </p:sp>
      <p:pic>
        <p:nvPicPr>
          <p:cNvPr id="12290" name="Picture 2">
            <a:extLst>
              <a:ext uri="{FF2B5EF4-FFF2-40B4-BE49-F238E27FC236}">
                <a16:creationId xmlns:a16="http://schemas.microsoft.com/office/drawing/2014/main" id="{25399E07-66DB-A7FF-F66D-CF9E973D6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20" y="352244"/>
            <a:ext cx="1715633" cy="276078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9D13A37-2F83-5C09-0FAA-51BE020EF7E1}"/>
              </a:ext>
            </a:extLst>
          </p:cNvPr>
          <p:cNvSpPr txBox="1"/>
          <p:nvPr/>
        </p:nvSpPr>
        <p:spPr>
          <a:xfrm>
            <a:off x="71862" y="3074317"/>
            <a:ext cx="1715633" cy="246221"/>
          </a:xfrm>
          <a:prstGeom prst="rect">
            <a:avLst/>
          </a:prstGeom>
          <a:noFill/>
        </p:spPr>
        <p:txBody>
          <a:bodyPr wrap="square" rtlCol="0">
            <a:spAutoFit/>
          </a:bodyPr>
          <a:lstStyle/>
          <a:p>
            <a:pPr algn="ctr"/>
            <a:r>
              <a:rPr kumimoji="1" lang="en-US" altLang="ja-JP" sz="1000" dirty="0">
                <a:latin typeface="BIZ UDPゴシック" panose="020B0400000000000000" pitchFamily="50" charset="-128"/>
                <a:ea typeface="BIZ UDPゴシック" panose="020B0400000000000000" pitchFamily="50" charset="-128"/>
              </a:rPr>
              <a:t>Source:</a:t>
            </a:r>
            <a:r>
              <a:rPr kumimoji="1" lang="ja-JP" altLang="en-US" sz="1000" dirty="0">
                <a:latin typeface="BIZ UDPゴシック" panose="020B0400000000000000" pitchFamily="50" charset="-128"/>
                <a:ea typeface="BIZ UDPゴシック" panose="020B0400000000000000" pitchFamily="50" charset="-128"/>
              </a:rPr>
              <a:t>新潮社</a:t>
            </a:r>
          </a:p>
        </p:txBody>
      </p:sp>
      <p:sp>
        <p:nvSpPr>
          <p:cNvPr id="10" name="四角形: 角を丸くする 9">
            <a:extLst>
              <a:ext uri="{FF2B5EF4-FFF2-40B4-BE49-F238E27FC236}">
                <a16:creationId xmlns:a16="http://schemas.microsoft.com/office/drawing/2014/main" id="{1DB5A793-DA05-4C94-5550-F5AAD1864391}"/>
              </a:ext>
            </a:extLst>
          </p:cNvPr>
          <p:cNvSpPr/>
          <p:nvPr/>
        </p:nvSpPr>
        <p:spPr>
          <a:xfrm>
            <a:off x="5375099" y="3198260"/>
            <a:ext cx="1368774" cy="40011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班長</a:t>
            </a:r>
          </a:p>
        </p:txBody>
      </p:sp>
      <p:sp>
        <p:nvSpPr>
          <p:cNvPr id="15" name="テキスト ボックス 14">
            <a:extLst>
              <a:ext uri="{FF2B5EF4-FFF2-40B4-BE49-F238E27FC236}">
                <a16:creationId xmlns:a16="http://schemas.microsoft.com/office/drawing/2014/main" id="{AAC0FA04-0D55-D819-9713-ECF56A917D11}"/>
              </a:ext>
            </a:extLst>
          </p:cNvPr>
          <p:cNvSpPr txBox="1"/>
          <p:nvPr/>
        </p:nvSpPr>
        <p:spPr>
          <a:xfrm>
            <a:off x="9058909" y="3216184"/>
            <a:ext cx="1043275" cy="338554"/>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附佐官</a:t>
            </a:r>
          </a:p>
        </p:txBody>
      </p:sp>
      <p:sp>
        <p:nvSpPr>
          <p:cNvPr id="16" name="テキスト ボックス 15">
            <a:extLst>
              <a:ext uri="{FF2B5EF4-FFF2-40B4-BE49-F238E27FC236}">
                <a16:creationId xmlns:a16="http://schemas.microsoft.com/office/drawing/2014/main" id="{D8BD6232-F696-7F89-7C8F-14841C5D548B}"/>
              </a:ext>
            </a:extLst>
          </p:cNvPr>
          <p:cNvSpPr txBox="1"/>
          <p:nvPr/>
        </p:nvSpPr>
        <p:spPr>
          <a:xfrm>
            <a:off x="9923676" y="3016129"/>
            <a:ext cx="1753024" cy="738664"/>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班長補佐</a:t>
            </a:r>
            <a:endParaRPr kumimoji="1"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憲兵・警察との連絡</a:t>
            </a:r>
            <a:endParaRPr lang="en-US" altLang="ja-JP" sz="1400"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諜報目標の選定</a:t>
            </a:r>
          </a:p>
        </p:txBody>
      </p:sp>
      <p:cxnSp>
        <p:nvCxnSpPr>
          <p:cNvPr id="18" name="直線コネクタ 17">
            <a:extLst>
              <a:ext uri="{FF2B5EF4-FFF2-40B4-BE49-F238E27FC236}">
                <a16:creationId xmlns:a16="http://schemas.microsoft.com/office/drawing/2014/main" id="{EC4AAB6F-2BD6-E0FD-A6B0-4B5EFCEB08AA}"/>
              </a:ext>
            </a:extLst>
          </p:cNvPr>
          <p:cNvCxnSpPr>
            <a:stCxn id="10" idx="3"/>
            <a:endCxn id="15" idx="1"/>
          </p:cNvCxnSpPr>
          <p:nvPr/>
        </p:nvCxnSpPr>
        <p:spPr>
          <a:xfrm flipV="1">
            <a:off x="6743873" y="3385461"/>
            <a:ext cx="2315036" cy="128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左中かっこ 19">
            <a:extLst>
              <a:ext uri="{FF2B5EF4-FFF2-40B4-BE49-F238E27FC236}">
                <a16:creationId xmlns:a16="http://schemas.microsoft.com/office/drawing/2014/main" id="{FEBD6868-34AE-7113-DA74-31E0E9E72062}"/>
              </a:ext>
            </a:extLst>
          </p:cNvPr>
          <p:cNvSpPr/>
          <p:nvPr/>
        </p:nvSpPr>
        <p:spPr>
          <a:xfrm>
            <a:off x="9839538" y="3039553"/>
            <a:ext cx="168274" cy="71524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64A7B30-D88E-555D-17AD-6362ACF2150F}"/>
              </a:ext>
            </a:extLst>
          </p:cNvPr>
          <p:cNvSpPr txBox="1"/>
          <p:nvPr/>
        </p:nvSpPr>
        <p:spPr>
          <a:xfrm>
            <a:off x="3141262" y="3233088"/>
            <a:ext cx="1032269" cy="338554"/>
          </a:xfrm>
          <a:prstGeom prst="rect">
            <a:avLst/>
          </a:prstGeom>
          <a:noFill/>
        </p:spPr>
        <p:txBody>
          <a:bodyPr wrap="square" rtlCol="0">
            <a:spAutoFit/>
          </a:bodyPr>
          <a:lstStyle/>
          <a:p>
            <a:pPr algn="r"/>
            <a:r>
              <a:rPr kumimoji="1" lang="ja-JP" altLang="en-US" sz="1600" dirty="0">
                <a:latin typeface="BIZ UDPゴシック" panose="020B0400000000000000" pitchFamily="50" charset="-128"/>
                <a:ea typeface="BIZ UDPゴシック" panose="020B0400000000000000" pitchFamily="50" charset="-128"/>
              </a:rPr>
              <a:t>附佐尉官</a:t>
            </a:r>
          </a:p>
        </p:txBody>
      </p:sp>
      <p:cxnSp>
        <p:nvCxnSpPr>
          <p:cNvPr id="24" name="直線コネクタ 23">
            <a:extLst>
              <a:ext uri="{FF2B5EF4-FFF2-40B4-BE49-F238E27FC236}">
                <a16:creationId xmlns:a16="http://schemas.microsoft.com/office/drawing/2014/main" id="{BCF7B9D9-CD99-443A-90CB-F700D8A1B724}"/>
              </a:ext>
            </a:extLst>
          </p:cNvPr>
          <p:cNvCxnSpPr>
            <a:cxnSpLocks/>
            <a:stCxn id="22" idx="3"/>
            <a:endCxn id="10" idx="1"/>
          </p:cNvCxnSpPr>
          <p:nvPr/>
        </p:nvCxnSpPr>
        <p:spPr>
          <a:xfrm flipV="1">
            <a:off x="4173531" y="3398315"/>
            <a:ext cx="1201568" cy="4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761E7AD-9F8A-CCF4-6E4A-7BE7FF8D5B2B}"/>
              </a:ext>
            </a:extLst>
          </p:cNvPr>
          <p:cNvSpPr txBox="1"/>
          <p:nvPr/>
        </p:nvSpPr>
        <p:spPr>
          <a:xfrm>
            <a:off x="4169075" y="3160176"/>
            <a:ext cx="1043275"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全般統制</a:t>
            </a:r>
          </a:p>
        </p:txBody>
      </p:sp>
      <p:sp>
        <p:nvSpPr>
          <p:cNvPr id="28" name="テキスト ボックス 27">
            <a:extLst>
              <a:ext uri="{FF2B5EF4-FFF2-40B4-BE49-F238E27FC236}">
                <a16:creationId xmlns:a16="http://schemas.microsoft.com/office/drawing/2014/main" id="{3CE9A3A3-BCFB-FF1E-A195-9D64BA594B9D}"/>
              </a:ext>
            </a:extLst>
          </p:cNvPr>
          <p:cNvSpPr txBox="1"/>
          <p:nvPr/>
        </p:nvSpPr>
        <p:spPr>
          <a:xfrm>
            <a:off x="2730377" y="3521425"/>
            <a:ext cx="2049441"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必要に従い特殊工作に従事</a:t>
            </a:r>
          </a:p>
        </p:txBody>
      </p:sp>
      <p:sp>
        <p:nvSpPr>
          <p:cNvPr id="29" name="四角形: 角を丸くする 28">
            <a:extLst>
              <a:ext uri="{FF2B5EF4-FFF2-40B4-BE49-F238E27FC236}">
                <a16:creationId xmlns:a16="http://schemas.microsoft.com/office/drawing/2014/main" id="{BED601A5-54F9-F16C-C2A9-7DF6B7A5D88E}"/>
              </a:ext>
            </a:extLst>
          </p:cNvPr>
          <p:cNvSpPr/>
          <p:nvPr/>
        </p:nvSpPr>
        <p:spPr>
          <a:xfrm>
            <a:off x="5817496" y="4611356"/>
            <a:ext cx="483979" cy="10800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情報室</a:t>
            </a:r>
          </a:p>
        </p:txBody>
      </p:sp>
      <p:sp>
        <p:nvSpPr>
          <p:cNvPr id="30" name="四角形: 角を丸くする 29">
            <a:extLst>
              <a:ext uri="{FF2B5EF4-FFF2-40B4-BE49-F238E27FC236}">
                <a16:creationId xmlns:a16="http://schemas.microsoft.com/office/drawing/2014/main" id="{4053C9EB-9C40-8B6A-48EE-9B0F2832E14F}"/>
              </a:ext>
            </a:extLst>
          </p:cNvPr>
          <p:cNvSpPr/>
          <p:nvPr/>
        </p:nvSpPr>
        <p:spPr>
          <a:xfrm>
            <a:off x="7628183" y="4161742"/>
            <a:ext cx="1473157" cy="34877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ゴシック" panose="020B0400000000000000" pitchFamily="50" charset="-128"/>
                <a:ea typeface="BIZ UDPゴシック" panose="020B0400000000000000" pitchFamily="50" charset="-128"/>
              </a:rPr>
              <a:t>電話盗聴</a:t>
            </a:r>
            <a:r>
              <a:rPr kumimoji="1" lang="ja-JP" altLang="en-US" dirty="0">
                <a:solidFill>
                  <a:schemeClr val="tx1"/>
                </a:solidFill>
                <a:latin typeface="BIZ UDPゴシック" panose="020B0400000000000000" pitchFamily="50" charset="-128"/>
                <a:ea typeface="BIZ UDPゴシック" panose="020B0400000000000000" pitchFamily="50" charset="-128"/>
              </a:rPr>
              <a:t>室</a:t>
            </a:r>
          </a:p>
        </p:txBody>
      </p:sp>
      <p:sp>
        <p:nvSpPr>
          <p:cNvPr id="31" name="四角形: 角を丸くする 30">
            <a:extLst>
              <a:ext uri="{FF2B5EF4-FFF2-40B4-BE49-F238E27FC236}">
                <a16:creationId xmlns:a16="http://schemas.microsoft.com/office/drawing/2014/main" id="{BA14671E-C64E-408E-3C94-3782402119FE}"/>
              </a:ext>
            </a:extLst>
          </p:cNvPr>
          <p:cNvSpPr/>
          <p:nvPr/>
        </p:nvSpPr>
        <p:spPr>
          <a:xfrm>
            <a:off x="3141262" y="4192278"/>
            <a:ext cx="1046317" cy="34877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開繊室</a:t>
            </a:r>
          </a:p>
        </p:txBody>
      </p:sp>
      <p:sp>
        <p:nvSpPr>
          <p:cNvPr id="32" name="四角形: 角を丸くする 31">
            <a:extLst>
              <a:ext uri="{FF2B5EF4-FFF2-40B4-BE49-F238E27FC236}">
                <a16:creationId xmlns:a16="http://schemas.microsoft.com/office/drawing/2014/main" id="{40D4657D-164C-7A8D-7F39-50FA9E886DF2}"/>
              </a:ext>
            </a:extLst>
          </p:cNvPr>
          <p:cNvSpPr/>
          <p:nvPr/>
        </p:nvSpPr>
        <p:spPr>
          <a:xfrm>
            <a:off x="735903" y="3862876"/>
            <a:ext cx="1046317" cy="34877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庶務</a:t>
            </a:r>
          </a:p>
        </p:txBody>
      </p:sp>
      <p:sp>
        <p:nvSpPr>
          <p:cNvPr id="33" name="テキスト ボックス 32">
            <a:extLst>
              <a:ext uri="{FF2B5EF4-FFF2-40B4-BE49-F238E27FC236}">
                <a16:creationId xmlns:a16="http://schemas.microsoft.com/office/drawing/2014/main" id="{DA05C283-6317-7D5A-D9B2-73A9ACB682E1}"/>
              </a:ext>
            </a:extLst>
          </p:cNvPr>
          <p:cNvSpPr txBox="1"/>
          <p:nvPr/>
        </p:nvSpPr>
        <p:spPr>
          <a:xfrm>
            <a:off x="3369520" y="4856736"/>
            <a:ext cx="586758"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開繊</a:t>
            </a:r>
          </a:p>
        </p:txBody>
      </p:sp>
      <p:sp>
        <p:nvSpPr>
          <p:cNvPr id="34" name="テキスト ボックス 33">
            <a:extLst>
              <a:ext uri="{FF2B5EF4-FFF2-40B4-BE49-F238E27FC236}">
                <a16:creationId xmlns:a16="http://schemas.microsoft.com/office/drawing/2014/main" id="{8EFD610D-3CBE-6D78-C0B7-8042FA91A1B3}"/>
              </a:ext>
            </a:extLst>
          </p:cNvPr>
          <p:cNvSpPr txBox="1"/>
          <p:nvPr/>
        </p:nvSpPr>
        <p:spPr>
          <a:xfrm>
            <a:off x="4449262" y="5711868"/>
            <a:ext cx="3320070" cy="738664"/>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各種情報</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参謀本部（駐在武官、特務機関、暗号</a:t>
            </a:r>
            <a:r>
              <a:rPr lang="ja-JP" altLang="en-US" sz="1400" dirty="0">
                <a:latin typeface="BIZ UDPゴシック" panose="020B0400000000000000" pitchFamily="50" charset="-128"/>
                <a:ea typeface="BIZ UDPゴシック" panose="020B0400000000000000" pitchFamily="50" charset="-128"/>
              </a:rPr>
              <a:t>班）</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憲兵、警察情報、一般文諜（文書諜報）</a:t>
            </a:r>
          </a:p>
        </p:txBody>
      </p:sp>
      <p:sp>
        <p:nvSpPr>
          <p:cNvPr id="35" name="テキスト ボックス 34">
            <a:extLst>
              <a:ext uri="{FF2B5EF4-FFF2-40B4-BE49-F238E27FC236}">
                <a16:creationId xmlns:a16="http://schemas.microsoft.com/office/drawing/2014/main" id="{25E6E9EA-E575-34AB-8365-A01EB7252664}"/>
              </a:ext>
            </a:extLst>
          </p:cNvPr>
          <p:cNvSpPr txBox="1"/>
          <p:nvPr/>
        </p:nvSpPr>
        <p:spPr>
          <a:xfrm>
            <a:off x="3369520" y="5202985"/>
            <a:ext cx="586758"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撮影</a:t>
            </a:r>
          </a:p>
        </p:txBody>
      </p:sp>
      <p:sp>
        <p:nvSpPr>
          <p:cNvPr id="36" name="テキスト ボックス 35">
            <a:extLst>
              <a:ext uri="{FF2B5EF4-FFF2-40B4-BE49-F238E27FC236}">
                <a16:creationId xmlns:a16="http://schemas.microsoft.com/office/drawing/2014/main" id="{8F510439-23F4-DE96-546C-57FD94F49E1D}"/>
              </a:ext>
            </a:extLst>
          </p:cNvPr>
          <p:cNvSpPr txBox="1"/>
          <p:nvPr/>
        </p:nvSpPr>
        <p:spPr>
          <a:xfrm>
            <a:off x="3369520" y="5563161"/>
            <a:ext cx="586758"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復原</a:t>
            </a:r>
          </a:p>
        </p:txBody>
      </p:sp>
      <p:sp>
        <p:nvSpPr>
          <p:cNvPr id="41" name="テキスト ボックス 40">
            <a:extLst>
              <a:ext uri="{FF2B5EF4-FFF2-40B4-BE49-F238E27FC236}">
                <a16:creationId xmlns:a16="http://schemas.microsoft.com/office/drawing/2014/main" id="{3BD7B368-2FC5-4D68-E995-3A318357F33B}"/>
              </a:ext>
            </a:extLst>
          </p:cNvPr>
          <p:cNvSpPr txBox="1"/>
          <p:nvPr/>
        </p:nvSpPr>
        <p:spPr>
          <a:xfrm>
            <a:off x="3207031" y="5891993"/>
            <a:ext cx="900729"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光学検査</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2" name="テキスト ボックス 41">
            <a:extLst>
              <a:ext uri="{FF2B5EF4-FFF2-40B4-BE49-F238E27FC236}">
                <a16:creationId xmlns:a16="http://schemas.microsoft.com/office/drawing/2014/main" id="{AE2AC1F8-2E48-5D01-0CDE-F1E47556AFB5}"/>
              </a:ext>
            </a:extLst>
          </p:cNvPr>
          <p:cNvSpPr txBox="1"/>
          <p:nvPr/>
        </p:nvSpPr>
        <p:spPr>
          <a:xfrm>
            <a:off x="2059810" y="5891993"/>
            <a:ext cx="900729"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運搬返送</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589BADCA-068A-4306-5B2D-0072B776BEFC}"/>
              </a:ext>
            </a:extLst>
          </p:cNvPr>
          <p:cNvSpPr txBox="1"/>
          <p:nvPr/>
        </p:nvSpPr>
        <p:spPr>
          <a:xfrm>
            <a:off x="2019045" y="5202985"/>
            <a:ext cx="1017236" cy="461665"/>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中央郵便局</a:t>
            </a:r>
            <a:endParaRPr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外信課</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910EB40F-8C9C-9D4E-C2EE-0D3C42EDD773}"/>
              </a:ext>
            </a:extLst>
          </p:cNvPr>
          <p:cNvSpPr txBox="1"/>
          <p:nvPr/>
        </p:nvSpPr>
        <p:spPr>
          <a:xfrm>
            <a:off x="2234284" y="4752399"/>
            <a:ext cx="586758" cy="276999"/>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運搬</a:t>
            </a:r>
            <a:endParaRPr kumimoji="1" lang="ja-JP" altLang="en-US" sz="1200" dirty="0">
              <a:latin typeface="BIZ UDPゴシック" panose="020B0400000000000000" pitchFamily="50" charset="-128"/>
              <a:ea typeface="BIZ UDPゴシック" panose="020B0400000000000000" pitchFamily="50" charset="-128"/>
            </a:endParaRPr>
          </a:p>
        </p:txBody>
      </p:sp>
      <p:cxnSp>
        <p:nvCxnSpPr>
          <p:cNvPr id="46" name="コネクタ: カギ線 45">
            <a:extLst>
              <a:ext uri="{FF2B5EF4-FFF2-40B4-BE49-F238E27FC236}">
                <a16:creationId xmlns:a16="http://schemas.microsoft.com/office/drawing/2014/main" id="{0E8EE87D-E52C-6E17-7E1D-16156F00241F}"/>
              </a:ext>
            </a:extLst>
          </p:cNvPr>
          <p:cNvCxnSpPr>
            <a:stCxn id="31" idx="2"/>
            <a:endCxn id="42" idx="2"/>
          </p:cNvCxnSpPr>
          <p:nvPr/>
        </p:nvCxnSpPr>
        <p:spPr>
          <a:xfrm rot="5400000">
            <a:off x="2273329" y="4777900"/>
            <a:ext cx="1627938" cy="1154246"/>
          </a:xfrm>
          <a:prstGeom prst="bentConnector3">
            <a:avLst>
              <a:gd name="adj1" fmla="val 11404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コネクタ: カギ線 47">
            <a:extLst>
              <a:ext uri="{FF2B5EF4-FFF2-40B4-BE49-F238E27FC236}">
                <a16:creationId xmlns:a16="http://schemas.microsoft.com/office/drawing/2014/main" id="{9632A34E-3A44-5D9B-8922-51BD370C2769}"/>
              </a:ext>
            </a:extLst>
          </p:cNvPr>
          <p:cNvCxnSpPr>
            <a:stCxn id="42" idx="0"/>
            <a:endCxn id="31" idx="1"/>
          </p:cNvCxnSpPr>
          <p:nvPr/>
        </p:nvCxnSpPr>
        <p:spPr>
          <a:xfrm rot="5400000" flipH="1" flipV="1">
            <a:off x="2063055" y="4813787"/>
            <a:ext cx="1525327" cy="631087"/>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C7E5949-E897-D708-50C6-81450D943FE2}"/>
              </a:ext>
            </a:extLst>
          </p:cNvPr>
          <p:cNvSpPr txBox="1"/>
          <p:nvPr/>
        </p:nvSpPr>
        <p:spPr>
          <a:xfrm>
            <a:off x="312500" y="4208850"/>
            <a:ext cx="1753024" cy="1015663"/>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庶務</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班内経理</a:t>
            </a:r>
            <a:endParaRPr kumimoji="1" lang="en-US" altLang="ja-JP" sz="1200" dirty="0">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自体防諜警備</a:t>
            </a:r>
            <a:endParaRPr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准士官以下の人事</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事務書類の取扱作製</a:t>
            </a:r>
          </a:p>
        </p:txBody>
      </p:sp>
      <p:cxnSp>
        <p:nvCxnSpPr>
          <p:cNvPr id="50" name="直線コネクタ 49">
            <a:extLst>
              <a:ext uri="{FF2B5EF4-FFF2-40B4-BE49-F238E27FC236}">
                <a16:creationId xmlns:a16="http://schemas.microsoft.com/office/drawing/2014/main" id="{E584E1E6-9D20-B0AD-56DF-3D88803275F0}"/>
              </a:ext>
            </a:extLst>
          </p:cNvPr>
          <p:cNvCxnSpPr>
            <a:cxnSpLocks/>
          </p:cNvCxnSpPr>
          <p:nvPr/>
        </p:nvCxnSpPr>
        <p:spPr>
          <a:xfrm flipV="1">
            <a:off x="1777907" y="4018691"/>
            <a:ext cx="4276304" cy="64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BAADB65-E85F-F59E-0B6B-6B74EE966F16}"/>
              </a:ext>
            </a:extLst>
          </p:cNvPr>
          <p:cNvCxnSpPr>
            <a:cxnSpLocks/>
          </p:cNvCxnSpPr>
          <p:nvPr/>
        </p:nvCxnSpPr>
        <p:spPr>
          <a:xfrm flipV="1">
            <a:off x="4187579" y="4336130"/>
            <a:ext cx="3440604" cy="129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FAC1F386-F57C-7FE0-DA7F-31F7271A82F4}"/>
              </a:ext>
            </a:extLst>
          </p:cNvPr>
          <p:cNvSpPr txBox="1"/>
          <p:nvPr/>
        </p:nvSpPr>
        <p:spPr>
          <a:xfrm>
            <a:off x="10160815" y="4192165"/>
            <a:ext cx="842670"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盗聴拡大</a:t>
            </a:r>
          </a:p>
        </p:txBody>
      </p:sp>
      <p:sp>
        <p:nvSpPr>
          <p:cNvPr id="58" name="テキスト ボックス 57">
            <a:extLst>
              <a:ext uri="{FF2B5EF4-FFF2-40B4-BE49-F238E27FC236}">
                <a16:creationId xmlns:a16="http://schemas.microsoft.com/office/drawing/2014/main" id="{6881B6D6-FF85-0DEF-F729-BAE177A9E938}"/>
              </a:ext>
            </a:extLst>
          </p:cNvPr>
          <p:cNvSpPr txBox="1"/>
          <p:nvPr/>
        </p:nvSpPr>
        <p:spPr>
          <a:xfrm>
            <a:off x="10334561" y="5130261"/>
            <a:ext cx="668924"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録音</a:t>
            </a:r>
          </a:p>
        </p:txBody>
      </p:sp>
      <p:cxnSp>
        <p:nvCxnSpPr>
          <p:cNvPr id="60" name="コネクタ: カギ線 59">
            <a:extLst>
              <a:ext uri="{FF2B5EF4-FFF2-40B4-BE49-F238E27FC236}">
                <a16:creationId xmlns:a16="http://schemas.microsoft.com/office/drawing/2014/main" id="{B3F8EF15-4D6E-554C-FDED-1AEFC6C2E66E}"/>
              </a:ext>
            </a:extLst>
          </p:cNvPr>
          <p:cNvCxnSpPr>
            <a:stCxn id="30" idx="3"/>
            <a:endCxn id="58" idx="0"/>
          </p:cNvCxnSpPr>
          <p:nvPr/>
        </p:nvCxnSpPr>
        <p:spPr>
          <a:xfrm>
            <a:off x="9101340" y="4336130"/>
            <a:ext cx="1567683" cy="794131"/>
          </a:xfrm>
          <a:prstGeom prst="bentConnector2">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コネクタ: カギ線 62">
            <a:extLst>
              <a:ext uri="{FF2B5EF4-FFF2-40B4-BE49-F238E27FC236}">
                <a16:creationId xmlns:a16="http://schemas.microsoft.com/office/drawing/2014/main" id="{772AB56B-0EC9-72DA-6A9F-DB06D01CE5F5}"/>
              </a:ext>
            </a:extLst>
          </p:cNvPr>
          <p:cNvCxnSpPr>
            <a:endCxn id="30" idx="2"/>
          </p:cNvCxnSpPr>
          <p:nvPr/>
        </p:nvCxnSpPr>
        <p:spPr>
          <a:xfrm rot="10800000">
            <a:off x="8364762" y="4510518"/>
            <a:ext cx="2086400" cy="758242"/>
          </a:xfrm>
          <a:prstGeom prst="bentConnector2">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88" name="テキスト ボックス 12287">
            <a:extLst>
              <a:ext uri="{FF2B5EF4-FFF2-40B4-BE49-F238E27FC236}">
                <a16:creationId xmlns:a16="http://schemas.microsoft.com/office/drawing/2014/main" id="{FCF6161F-0849-664E-1BB6-1A02E6DF78C1}"/>
              </a:ext>
            </a:extLst>
          </p:cNvPr>
          <p:cNvSpPr txBox="1"/>
          <p:nvPr/>
        </p:nvSpPr>
        <p:spPr>
          <a:xfrm>
            <a:off x="7321571" y="653595"/>
            <a:ext cx="4142965" cy="2123658"/>
          </a:xfrm>
          <a:custGeom>
            <a:avLst/>
            <a:gdLst>
              <a:gd name="connsiteX0" fmla="*/ 0 w 4142965"/>
              <a:gd name="connsiteY0" fmla="*/ 0 h 2123658"/>
              <a:gd name="connsiteX1" fmla="*/ 674711 w 4142965"/>
              <a:gd name="connsiteY1" fmla="*/ 0 h 2123658"/>
              <a:gd name="connsiteX2" fmla="*/ 1142275 w 4142965"/>
              <a:gd name="connsiteY2" fmla="*/ 0 h 2123658"/>
              <a:gd name="connsiteX3" fmla="*/ 1692697 w 4142965"/>
              <a:gd name="connsiteY3" fmla="*/ 0 h 2123658"/>
              <a:gd name="connsiteX4" fmla="*/ 2243120 w 4142965"/>
              <a:gd name="connsiteY4" fmla="*/ 0 h 2123658"/>
              <a:gd name="connsiteX5" fmla="*/ 2710683 w 4142965"/>
              <a:gd name="connsiteY5" fmla="*/ 0 h 2123658"/>
              <a:gd name="connsiteX6" fmla="*/ 3343965 w 4142965"/>
              <a:gd name="connsiteY6" fmla="*/ 0 h 2123658"/>
              <a:gd name="connsiteX7" fmla="*/ 4142965 w 4142965"/>
              <a:gd name="connsiteY7" fmla="*/ 0 h 2123658"/>
              <a:gd name="connsiteX8" fmla="*/ 4142965 w 4142965"/>
              <a:gd name="connsiteY8" fmla="*/ 573388 h 2123658"/>
              <a:gd name="connsiteX9" fmla="*/ 4142965 w 4142965"/>
              <a:gd name="connsiteY9" fmla="*/ 1061829 h 2123658"/>
              <a:gd name="connsiteX10" fmla="*/ 4142965 w 4142965"/>
              <a:gd name="connsiteY10" fmla="*/ 1571507 h 2123658"/>
              <a:gd name="connsiteX11" fmla="*/ 4142965 w 4142965"/>
              <a:gd name="connsiteY11" fmla="*/ 2123658 h 2123658"/>
              <a:gd name="connsiteX12" fmla="*/ 3509683 w 4142965"/>
              <a:gd name="connsiteY12" fmla="*/ 2123658 h 2123658"/>
              <a:gd name="connsiteX13" fmla="*/ 3042120 w 4142965"/>
              <a:gd name="connsiteY13" fmla="*/ 2123658 h 2123658"/>
              <a:gd name="connsiteX14" fmla="*/ 2533127 w 4142965"/>
              <a:gd name="connsiteY14" fmla="*/ 2123658 h 2123658"/>
              <a:gd name="connsiteX15" fmla="*/ 1982705 w 4142965"/>
              <a:gd name="connsiteY15" fmla="*/ 2123658 h 2123658"/>
              <a:gd name="connsiteX16" fmla="*/ 1473712 w 4142965"/>
              <a:gd name="connsiteY16" fmla="*/ 2123658 h 2123658"/>
              <a:gd name="connsiteX17" fmla="*/ 923289 w 4142965"/>
              <a:gd name="connsiteY17" fmla="*/ 2123658 h 2123658"/>
              <a:gd name="connsiteX18" fmla="*/ 0 w 4142965"/>
              <a:gd name="connsiteY18" fmla="*/ 2123658 h 2123658"/>
              <a:gd name="connsiteX19" fmla="*/ 0 w 4142965"/>
              <a:gd name="connsiteY19" fmla="*/ 1613980 h 2123658"/>
              <a:gd name="connsiteX20" fmla="*/ 0 w 4142965"/>
              <a:gd name="connsiteY20" fmla="*/ 1083066 h 2123658"/>
              <a:gd name="connsiteX21" fmla="*/ 0 w 4142965"/>
              <a:gd name="connsiteY21" fmla="*/ 594624 h 2123658"/>
              <a:gd name="connsiteX22" fmla="*/ 0 w 4142965"/>
              <a:gd name="connsiteY22" fmla="*/ 0 h 212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2965" h="2123658" extrusionOk="0">
                <a:moveTo>
                  <a:pt x="0" y="0"/>
                </a:moveTo>
                <a:cubicBezTo>
                  <a:pt x="198613" y="-63619"/>
                  <a:pt x="344994" y="11611"/>
                  <a:pt x="674711" y="0"/>
                </a:cubicBezTo>
                <a:cubicBezTo>
                  <a:pt x="1004428" y="-11611"/>
                  <a:pt x="961537" y="8059"/>
                  <a:pt x="1142275" y="0"/>
                </a:cubicBezTo>
                <a:cubicBezTo>
                  <a:pt x="1323013" y="-8059"/>
                  <a:pt x="1432394" y="63740"/>
                  <a:pt x="1692697" y="0"/>
                </a:cubicBezTo>
                <a:cubicBezTo>
                  <a:pt x="1953000" y="-63740"/>
                  <a:pt x="1969204" y="46403"/>
                  <a:pt x="2243120" y="0"/>
                </a:cubicBezTo>
                <a:cubicBezTo>
                  <a:pt x="2517036" y="-46403"/>
                  <a:pt x="2488844" y="9838"/>
                  <a:pt x="2710683" y="0"/>
                </a:cubicBezTo>
                <a:cubicBezTo>
                  <a:pt x="2932522" y="-9838"/>
                  <a:pt x="3073994" y="62439"/>
                  <a:pt x="3343965" y="0"/>
                </a:cubicBezTo>
                <a:cubicBezTo>
                  <a:pt x="3613936" y="-62439"/>
                  <a:pt x="3757079" y="57966"/>
                  <a:pt x="4142965" y="0"/>
                </a:cubicBezTo>
                <a:cubicBezTo>
                  <a:pt x="4164780" y="233556"/>
                  <a:pt x="4090016" y="315417"/>
                  <a:pt x="4142965" y="573388"/>
                </a:cubicBezTo>
                <a:cubicBezTo>
                  <a:pt x="4195914" y="831359"/>
                  <a:pt x="4090980" y="920054"/>
                  <a:pt x="4142965" y="1061829"/>
                </a:cubicBezTo>
                <a:cubicBezTo>
                  <a:pt x="4194950" y="1203604"/>
                  <a:pt x="4082887" y="1432344"/>
                  <a:pt x="4142965" y="1571507"/>
                </a:cubicBezTo>
                <a:cubicBezTo>
                  <a:pt x="4203043" y="1710670"/>
                  <a:pt x="4108221" y="1979432"/>
                  <a:pt x="4142965" y="2123658"/>
                </a:cubicBezTo>
                <a:cubicBezTo>
                  <a:pt x="3930521" y="2157724"/>
                  <a:pt x="3656587" y="2091727"/>
                  <a:pt x="3509683" y="2123658"/>
                </a:cubicBezTo>
                <a:cubicBezTo>
                  <a:pt x="3362779" y="2155589"/>
                  <a:pt x="3270270" y="2082151"/>
                  <a:pt x="3042120" y="2123658"/>
                </a:cubicBezTo>
                <a:cubicBezTo>
                  <a:pt x="2813970" y="2165165"/>
                  <a:pt x="2686152" y="2121526"/>
                  <a:pt x="2533127" y="2123658"/>
                </a:cubicBezTo>
                <a:cubicBezTo>
                  <a:pt x="2380102" y="2125790"/>
                  <a:pt x="2175700" y="2085442"/>
                  <a:pt x="1982705" y="2123658"/>
                </a:cubicBezTo>
                <a:cubicBezTo>
                  <a:pt x="1789710" y="2161874"/>
                  <a:pt x="1587340" y="2122994"/>
                  <a:pt x="1473712" y="2123658"/>
                </a:cubicBezTo>
                <a:cubicBezTo>
                  <a:pt x="1360084" y="2124322"/>
                  <a:pt x="1111551" y="2070068"/>
                  <a:pt x="923289" y="2123658"/>
                </a:cubicBezTo>
                <a:cubicBezTo>
                  <a:pt x="735027" y="2177248"/>
                  <a:pt x="274013" y="2089837"/>
                  <a:pt x="0" y="2123658"/>
                </a:cubicBezTo>
                <a:cubicBezTo>
                  <a:pt x="-31432" y="1936553"/>
                  <a:pt x="30766" y="1809759"/>
                  <a:pt x="0" y="1613980"/>
                </a:cubicBezTo>
                <a:cubicBezTo>
                  <a:pt x="-30766" y="1418201"/>
                  <a:pt x="26378" y="1260514"/>
                  <a:pt x="0" y="1083066"/>
                </a:cubicBezTo>
                <a:cubicBezTo>
                  <a:pt x="-26378" y="905618"/>
                  <a:pt x="21509" y="692788"/>
                  <a:pt x="0" y="594624"/>
                </a:cubicBezTo>
                <a:cubicBezTo>
                  <a:pt x="-21509" y="496460"/>
                  <a:pt x="60935" y="245515"/>
                  <a:pt x="0" y="0"/>
                </a:cubicBezTo>
                <a:close/>
              </a:path>
            </a:pathLst>
          </a:custGeom>
          <a:noFill/>
          <a:ln>
            <a:solidFill>
              <a:schemeClr val="tx1"/>
            </a:solidFill>
            <a:prstDash val="sysDash"/>
            <a:extLst>
              <a:ext uri="{C807C97D-BFC1-408E-A445-0C87EB9F89A2}">
                <ask:lineSketchStyleProps xmlns:ask="http://schemas.microsoft.com/office/drawing/2018/sketchyshapes" sd="414578267">
                  <a:prstGeom prst="rect">
                    <a:avLst/>
                  </a:prstGeom>
                  <ask:type>
                    <ask:lineSketchScribble/>
                  </ask:type>
                </ask:lineSketchStyleProps>
              </a:ext>
            </a:extLst>
          </a:ln>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１．電話盗聴網の整備機械化</a:t>
            </a:r>
            <a:endParaRPr kumimoji="1" lang="en-US" altLang="ja-JP" sz="1200" dirty="0">
              <a:latin typeface="BIZ UDPゴシック" panose="020B0400000000000000" pitchFamily="50" charset="-128"/>
              <a:ea typeface="BIZ UDPゴシック" panose="020B0400000000000000" pitchFamily="50" charset="-128"/>
            </a:endParaRPr>
          </a:p>
          <a:p>
            <a:r>
              <a:rPr kumimoji="1" lang="ja-JP" altLang="en-US" sz="1200" dirty="0">
                <a:latin typeface="BIZ UDPゴシック" panose="020B0400000000000000" pitchFamily="50" charset="-128"/>
                <a:ea typeface="BIZ UDPゴシック" panose="020B0400000000000000" pitchFamily="50" charset="-128"/>
              </a:rPr>
              <a:t>２．書簡開封作業の安定能率化</a:t>
            </a:r>
            <a:endParaRPr kumimoji="1" lang="en-US" altLang="ja-JP" sz="1200" dirty="0">
              <a:latin typeface="BIZ UDPゴシック" panose="020B0400000000000000" pitchFamily="50" charset="-128"/>
              <a:ea typeface="BIZ UDPゴシック" panose="020B0400000000000000" pitchFamily="50" charset="-128"/>
            </a:endParaRPr>
          </a:p>
          <a:p>
            <a:r>
              <a:rPr lang="ja-JP" altLang="en-US" sz="1200" dirty="0">
                <a:latin typeface="BIZ UDPゴシック" panose="020B0400000000000000" pitchFamily="50" charset="-128"/>
                <a:ea typeface="BIZ UDPゴシック" panose="020B0400000000000000" pitchFamily="50" charset="-128"/>
              </a:rPr>
              <a:t>３．秘密戦用各種機材の開発整備に関する事項</a:t>
            </a:r>
            <a:endParaRPr lang="en-US" altLang="ja-JP" sz="1200" dirty="0">
              <a:latin typeface="BIZ UDPゴシック" panose="020B0400000000000000" pitchFamily="50" charset="-128"/>
              <a:ea typeface="BIZ UDPゴシック" panose="020B0400000000000000" pitchFamily="50" charset="-128"/>
            </a:endParaRPr>
          </a:p>
          <a:p>
            <a:r>
              <a:rPr kumimoji="1" lang="ja-JP" altLang="en-US" sz="1200" dirty="0">
                <a:latin typeface="BIZ UDPゴシック" panose="020B0400000000000000" pitchFamily="50" charset="-128"/>
                <a:ea typeface="BIZ UDPゴシック" panose="020B0400000000000000" pitchFamily="50" charset="-128"/>
              </a:rPr>
              <a:t>４．内外地の分派機関の設置の関係業務</a:t>
            </a:r>
            <a:endParaRPr kumimoji="1" lang="en-US" altLang="ja-JP" sz="1200" dirty="0">
              <a:latin typeface="BIZ UDPゴシック" panose="020B0400000000000000" pitchFamily="50" charset="-128"/>
              <a:ea typeface="BIZ UDPゴシック" panose="020B0400000000000000" pitchFamily="50" charset="-128"/>
            </a:endParaRPr>
          </a:p>
          <a:p>
            <a:r>
              <a:rPr lang="ja-JP" altLang="en-US" sz="1200" dirty="0">
                <a:latin typeface="BIZ UDPゴシック" panose="020B0400000000000000" pitchFamily="50" charset="-128"/>
                <a:ea typeface="BIZ UDPゴシック" panose="020B0400000000000000" pitchFamily="50" charset="-128"/>
              </a:rPr>
              <a:t>５．所要特種経費の折衝</a:t>
            </a:r>
            <a:endParaRPr lang="en-US" altLang="ja-JP" sz="1200" dirty="0">
              <a:latin typeface="BIZ UDPゴシック" panose="020B0400000000000000" pitchFamily="50" charset="-128"/>
              <a:ea typeface="BIZ UDPゴシック" panose="020B0400000000000000" pitchFamily="50" charset="-128"/>
            </a:endParaRPr>
          </a:p>
          <a:p>
            <a:r>
              <a:rPr kumimoji="1" lang="ja-JP" altLang="en-US" sz="1200" dirty="0">
                <a:latin typeface="BIZ UDPゴシック" panose="020B0400000000000000" pitchFamily="50" charset="-128"/>
                <a:ea typeface="BIZ UDPゴシック" panose="020B0400000000000000" pitchFamily="50" charset="-128"/>
              </a:rPr>
              <a:t>６．関係各局及官衙機関との折衝</a:t>
            </a:r>
            <a:endParaRPr kumimoji="1" lang="en-US" altLang="ja-JP" sz="1200" dirty="0">
              <a:latin typeface="BIZ UDPゴシック" panose="020B0400000000000000" pitchFamily="50" charset="-128"/>
              <a:ea typeface="BIZ UDPゴシック" panose="020B0400000000000000" pitchFamily="50" charset="-128"/>
            </a:endParaRPr>
          </a:p>
          <a:p>
            <a:r>
              <a:rPr lang="ja-JP" altLang="en-US" sz="1200" dirty="0">
                <a:latin typeface="BIZ UDPゴシック" panose="020B0400000000000000" pitchFamily="50" charset="-128"/>
                <a:ea typeface="BIZ UDPゴシック" panose="020B0400000000000000" pitchFamily="50" charset="-128"/>
              </a:rPr>
              <a:t>７．横浜港の防諜対策</a:t>
            </a:r>
            <a:endParaRPr lang="en-US" altLang="ja-JP" sz="1200" dirty="0">
              <a:latin typeface="BIZ UDPゴシック" panose="020B0400000000000000" pitchFamily="50" charset="-128"/>
              <a:ea typeface="BIZ UDPゴシック" panose="020B0400000000000000" pitchFamily="50" charset="-128"/>
            </a:endParaRPr>
          </a:p>
          <a:p>
            <a:r>
              <a:rPr kumimoji="1" lang="ja-JP" altLang="en-US" sz="1200" dirty="0">
                <a:latin typeface="BIZ UDPゴシック" panose="020B0400000000000000" pitchFamily="50" charset="-128"/>
                <a:ea typeface="BIZ UDPゴシック" panose="020B0400000000000000" pitchFamily="50" charset="-128"/>
              </a:rPr>
              <a:t>８．中野学校の創設業務</a:t>
            </a:r>
            <a:endParaRPr kumimoji="1" lang="en-US" altLang="ja-JP" sz="1200" dirty="0">
              <a:latin typeface="BIZ UDPゴシック" panose="020B0400000000000000" pitchFamily="50" charset="-128"/>
              <a:ea typeface="BIZ UDPゴシック" panose="020B0400000000000000" pitchFamily="50" charset="-128"/>
            </a:endParaRPr>
          </a:p>
          <a:p>
            <a:r>
              <a:rPr lang="ja-JP" altLang="en-US" sz="1200" dirty="0">
                <a:latin typeface="BIZ UDPゴシック" panose="020B0400000000000000" pitchFamily="50" charset="-128"/>
                <a:ea typeface="BIZ UDPゴシック" panose="020B0400000000000000" pitchFamily="50" charset="-128"/>
              </a:rPr>
              <a:t>９．中国の外交部亜州司長高宗武の和平打診来日時の誘導</a:t>
            </a:r>
            <a:endParaRPr lang="en-US" altLang="ja-JP" sz="1200" dirty="0">
              <a:latin typeface="BIZ UDPゴシック" panose="020B0400000000000000" pitchFamily="50" charset="-128"/>
              <a:ea typeface="BIZ UDPゴシック" panose="020B0400000000000000" pitchFamily="50" charset="-128"/>
            </a:endParaRPr>
          </a:p>
          <a:p>
            <a:r>
              <a:rPr kumimoji="1" lang="en-US" altLang="ja-JP" sz="1200" dirty="0">
                <a:latin typeface="BIZ UDPゴシック" panose="020B0400000000000000" pitchFamily="50" charset="-128"/>
                <a:ea typeface="BIZ UDPゴシック" panose="020B0400000000000000" pitchFamily="50" charset="-128"/>
              </a:rPr>
              <a:t>10.</a:t>
            </a:r>
            <a:r>
              <a:rPr lang="ja-JP" altLang="en-US" sz="1200" dirty="0">
                <a:latin typeface="BIZ UDPゴシック" panose="020B0400000000000000" pitchFamily="50" charset="-128"/>
                <a:ea typeface="BIZ UDPゴシック" panose="020B0400000000000000" pitchFamily="50" charset="-128"/>
              </a:rPr>
              <a:t>軍内の防諜パンフレットの起案</a:t>
            </a:r>
            <a:endParaRPr lang="en-US" altLang="ja-JP" sz="1200" dirty="0">
              <a:latin typeface="BIZ UDPゴシック" panose="020B0400000000000000" pitchFamily="50" charset="-128"/>
              <a:ea typeface="BIZ UDPゴシック" panose="020B0400000000000000" pitchFamily="50" charset="-128"/>
            </a:endParaRPr>
          </a:p>
          <a:p>
            <a:r>
              <a:rPr kumimoji="1" lang="en-US" altLang="ja-JP" sz="1200" dirty="0">
                <a:latin typeface="BIZ UDPゴシック" panose="020B0400000000000000" pitchFamily="50" charset="-128"/>
                <a:ea typeface="BIZ UDPゴシック" panose="020B0400000000000000" pitchFamily="50" charset="-128"/>
              </a:rPr>
              <a:t>11</a:t>
            </a:r>
            <a:r>
              <a:rPr kumimoji="1" lang="ja-JP" altLang="en-US" sz="1200" dirty="0">
                <a:latin typeface="BIZ UDPゴシック" panose="020B0400000000000000" pitchFamily="50" charset="-128"/>
                <a:ea typeface="BIZ UDPゴシック" panose="020B0400000000000000" pitchFamily="50" charset="-128"/>
              </a:rPr>
              <a:t>．二・二六事件刑死者の遺言の募集保存処置</a:t>
            </a:r>
          </a:p>
        </p:txBody>
      </p:sp>
      <p:sp>
        <p:nvSpPr>
          <p:cNvPr id="12293" name="テキスト ボックス 12292">
            <a:extLst>
              <a:ext uri="{FF2B5EF4-FFF2-40B4-BE49-F238E27FC236}">
                <a16:creationId xmlns:a16="http://schemas.microsoft.com/office/drawing/2014/main" id="{4BD0990E-B806-5ED6-6056-7E90F9EC9D26}"/>
              </a:ext>
            </a:extLst>
          </p:cNvPr>
          <p:cNvSpPr txBox="1"/>
          <p:nvPr/>
        </p:nvSpPr>
        <p:spPr>
          <a:xfrm rot="5400000">
            <a:off x="772350" y="1411388"/>
            <a:ext cx="2412547" cy="261610"/>
          </a:xfrm>
          <a:prstGeom prst="rect">
            <a:avLst/>
          </a:prstGeom>
          <a:noFill/>
        </p:spPr>
        <p:txBody>
          <a:bodyPr wrap="square">
            <a:spAutoFit/>
          </a:bodyPr>
          <a:lstStyle/>
          <a:p>
            <a:r>
              <a:rPr lang="zh-TW" altLang="en-US" sz="1050" dirty="0">
                <a:latin typeface="BIZ UDPゴシック" panose="020B0400000000000000" pitchFamily="50" charset="-128"/>
                <a:ea typeface="BIZ UDPゴシック" panose="020B0400000000000000" pitchFamily="50" charset="-128"/>
              </a:rPr>
              <a:t>明治大学平和教育登戸研究所資料館</a:t>
            </a:r>
            <a:endParaRPr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64431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２．２６事件と電話盗聴</a:t>
            </a:r>
          </a:p>
        </p:txBody>
      </p:sp>
      <p:pic>
        <p:nvPicPr>
          <p:cNvPr id="6" name="図 5">
            <a:extLst>
              <a:ext uri="{FF2B5EF4-FFF2-40B4-BE49-F238E27FC236}">
                <a16:creationId xmlns:a16="http://schemas.microsoft.com/office/drawing/2014/main" id="{2C0705B5-6052-5475-8AC9-3D93CB6033B3}"/>
              </a:ext>
            </a:extLst>
          </p:cNvPr>
          <p:cNvPicPr>
            <a:picLocks noChangeAspect="1"/>
          </p:cNvPicPr>
          <p:nvPr/>
        </p:nvPicPr>
        <p:blipFill>
          <a:blip r:embed="rId2"/>
          <a:stretch>
            <a:fillRect/>
          </a:stretch>
        </p:blipFill>
        <p:spPr>
          <a:xfrm>
            <a:off x="122204" y="529391"/>
            <a:ext cx="7899240" cy="5977284"/>
          </a:xfrm>
          <a:prstGeom prst="rect">
            <a:avLst/>
          </a:prstGeom>
        </p:spPr>
      </p:pic>
      <p:sp>
        <p:nvSpPr>
          <p:cNvPr id="8" name="テキスト ボックス 7">
            <a:extLst>
              <a:ext uri="{FF2B5EF4-FFF2-40B4-BE49-F238E27FC236}">
                <a16:creationId xmlns:a16="http://schemas.microsoft.com/office/drawing/2014/main" id="{3A66056E-2304-F001-E18C-EC21408CB71D}"/>
              </a:ext>
            </a:extLst>
          </p:cNvPr>
          <p:cNvSpPr txBox="1"/>
          <p:nvPr/>
        </p:nvSpPr>
        <p:spPr>
          <a:xfrm>
            <a:off x="122204" y="5953405"/>
            <a:ext cx="7899240" cy="584775"/>
          </a:xfrm>
          <a:prstGeom prst="rect">
            <a:avLst/>
          </a:prstGeom>
          <a:noFill/>
        </p:spPr>
        <p:txBody>
          <a:bodyPr wrap="square">
            <a:spAutoFit/>
          </a:bodyPr>
          <a:lstStyle/>
          <a:p>
            <a:pPr algn="ctr"/>
            <a:r>
              <a:rPr lang="ja-JP" altLang="en-US" sz="1600" b="1" i="0" dirty="0">
                <a:solidFill>
                  <a:schemeClr val="bg1"/>
                </a:solidFill>
                <a:effectLst/>
                <a:latin typeface="YouTube Sans"/>
              </a:rPr>
              <a:t>「戒厳指令”交信ヲ傍受セヨ”－二・二六事件秘録－」 </a:t>
            </a:r>
            <a:r>
              <a:rPr lang="en-US" altLang="ja-JP" sz="1600" b="1" i="0" dirty="0">
                <a:solidFill>
                  <a:schemeClr val="bg1"/>
                </a:solidFill>
                <a:effectLst/>
                <a:latin typeface="YouTube Sans"/>
              </a:rPr>
              <a:t>(1979</a:t>
            </a:r>
            <a:r>
              <a:rPr lang="ja-JP" altLang="en-US" sz="1600" b="1" i="0" dirty="0">
                <a:solidFill>
                  <a:schemeClr val="bg1"/>
                </a:solidFill>
                <a:effectLst/>
                <a:latin typeface="YouTube Sans"/>
              </a:rPr>
              <a:t>年</a:t>
            </a:r>
            <a:r>
              <a:rPr lang="en-US" altLang="ja-JP" sz="1600" b="1" i="0" dirty="0">
                <a:solidFill>
                  <a:schemeClr val="bg1"/>
                </a:solidFill>
                <a:effectLst/>
                <a:latin typeface="YouTube Sans"/>
              </a:rPr>
              <a:t>(</a:t>
            </a:r>
            <a:r>
              <a:rPr lang="ja-JP" altLang="en-US" sz="1600" b="1" i="0" dirty="0">
                <a:solidFill>
                  <a:schemeClr val="bg1"/>
                </a:solidFill>
                <a:effectLst/>
                <a:latin typeface="YouTube Sans"/>
              </a:rPr>
              <a:t>昭和</a:t>
            </a:r>
            <a:r>
              <a:rPr lang="en-US" altLang="ja-JP" sz="1600" b="1" i="0" dirty="0">
                <a:solidFill>
                  <a:schemeClr val="bg1"/>
                </a:solidFill>
                <a:effectLst/>
                <a:latin typeface="YouTube Sans"/>
              </a:rPr>
              <a:t>54</a:t>
            </a:r>
            <a:r>
              <a:rPr lang="ja-JP" altLang="en-US" sz="1600" b="1" i="0" dirty="0">
                <a:solidFill>
                  <a:schemeClr val="bg1"/>
                </a:solidFill>
                <a:effectLst/>
                <a:latin typeface="YouTube Sans"/>
              </a:rPr>
              <a:t>年</a:t>
            </a:r>
            <a:r>
              <a:rPr lang="en-US" altLang="ja-JP" sz="1600" b="1" i="0" dirty="0">
                <a:solidFill>
                  <a:schemeClr val="bg1"/>
                </a:solidFill>
                <a:effectLst/>
                <a:latin typeface="YouTube Sans"/>
              </a:rPr>
              <a:t>)2</a:t>
            </a:r>
            <a:r>
              <a:rPr lang="ja-JP" altLang="en-US" sz="1600" b="1" i="0" dirty="0">
                <a:solidFill>
                  <a:schemeClr val="bg1"/>
                </a:solidFill>
                <a:effectLst/>
                <a:latin typeface="YouTube Sans"/>
              </a:rPr>
              <a:t>月</a:t>
            </a:r>
            <a:r>
              <a:rPr lang="en-US" altLang="ja-JP" sz="1600" b="1" i="0" dirty="0">
                <a:solidFill>
                  <a:schemeClr val="bg1"/>
                </a:solidFill>
                <a:effectLst/>
                <a:latin typeface="YouTube Sans"/>
              </a:rPr>
              <a:t>26</a:t>
            </a:r>
            <a:r>
              <a:rPr lang="ja-JP" altLang="en-US" sz="1600" b="1" i="0" dirty="0">
                <a:solidFill>
                  <a:schemeClr val="bg1"/>
                </a:solidFill>
                <a:effectLst/>
                <a:latin typeface="YouTube Sans"/>
              </a:rPr>
              <a:t>日）</a:t>
            </a:r>
            <a:endParaRPr lang="en-US" altLang="ja-JP" sz="1600" b="1" i="0" dirty="0">
              <a:solidFill>
                <a:schemeClr val="bg1"/>
              </a:solidFill>
              <a:effectLst/>
              <a:latin typeface="YouTube Sans"/>
            </a:endParaRPr>
          </a:p>
          <a:p>
            <a:pPr algn="ctr"/>
            <a:r>
              <a:rPr lang="en-US" altLang="ja-JP" sz="1600" b="1" i="0" dirty="0">
                <a:solidFill>
                  <a:schemeClr val="bg1"/>
                </a:solidFill>
                <a:effectLst/>
                <a:latin typeface="YouTube Sans"/>
              </a:rPr>
              <a:t>https://www2.nhk.or.jp/archives/movies/?id=D0009010235_00000</a:t>
            </a:r>
            <a:endParaRPr lang="ja-JP" altLang="en-US" sz="1600" b="1" i="0" dirty="0">
              <a:solidFill>
                <a:schemeClr val="bg1"/>
              </a:solidFill>
              <a:effectLst/>
              <a:latin typeface="YouTube Sans"/>
            </a:endParaRPr>
          </a:p>
        </p:txBody>
      </p:sp>
      <p:pic>
        <p:nvPicPr>
          <p:cNvPr id="1032" name="Picture 8">
            <a:extLst>
              <a:ext uri="{FF2B5EF4-FFF2-40B4-BE49-F238E27FC236}">
                <a16:creationId xmlns:a16="http://schemas.microsoft.com/office/drawing/2014/main" id="{A33268B5-4948-47A9-B96C-1F7FD9E1A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520" y="4290105"/>
            <a:ext cx="3945183" cy="2216570"/>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5029EBB0-DAF9-DD5B-B5D1-DA4D8ABAD07B}"/>
              </a:ext>
            </a:extLst>
          </p:cNvPr>
          <p:cNvPicPr>
            <a:picLocks noChangeAspect="1"/>
          </p:cNvPicPr>
          <p:nvPr/>
        </p:nvPicPr>
        <p:blipFill>
          <a:blip r:embed="rId4"/>
          <a:stretch>
            <a:fillRect/>
          </a:stretch>
        </p:blipFill>
        <p:spPr>
          <a:xfrm>
            <a:off x="8101520" y="529391"/>
            <a:ext cx="3968276" cy="3149693"/>
          </a:xfrm>
          <a:prstGeom prst="rect">
            <a:avLst/>
          </a:prstGeom>
        </p:spPr>
      </p:pic>
      <p:sp>
        <p:nvSpPr>
          <p:cNvPr id="13" name="テキスト ボックス 12">
            <a:extLst>
              <a:ext uri="{FF2B5EF4-FFF2-40B4-BE49-F238E27FC236}">
                <a16:creationId xmlns:a16="http://schemas.microsoft.com/office/drawing/2014/main" id="{126A502D-DDB5-814A-15FF-C0AC21D6E64D}"/>
              </a:ext>
            </a:extLst>
          </p:cNvPr>
          <p:cNvSpPr txBox="1"/>
          <p:nvPr/>
        </p:nvSpPr>
        <p:spPr>
          <a:xfrm>
            <a:off x="8028870" y="3655510"/>
            <a:ext cx="4163129" cy="577081"/>
          </a:xfrm>
          <a:prstGeom prst="rect">
            <a:avLst/>
          </a:prstGeom>
          <a:noFill/>
        </p:spPr>
        <p:txBody>
          <a:bodyPr wrap="square">
            <a:spAutoFit/>
          </a:bodyPr>
          <a:lstStyle/>
          <a:p>
            <a:r>
              <a:rPr lang="ja-JP" altLang="en-US" sz="1050" dirty="0">
                <a:latin typeface="72 Black" panose="020B0A04030603020204" pitchFamily="34" charset="0"/>
                <a:ea typeface="BIZ UDPゴシック" panose="020B0400000000000000" pitchFamily="50" charset="-128"/>
                <a:cs typeface="72 Black" panose="020B0A04030603020204" pitchFamily="34" charset="0"/>
              </a:rPr>
              <a:t>上図＆下図の出典は</a:t>
            </a:r>
            <a:r>
              <a:rPr lang="en-US" altLang="ja-JP" sz="1050" dirty="0">
                <a:latin typeface="72 Black" panose="020B0A04030603020204" pitchFamily="34" charset="0"/>
                <a:ea typeface="BIZ UDPゴシック" panose="020B0400000000000000" pitchFamily="50" charset="-128"/>
                <a:cs typeface="72 Black" panose="020B0A04030603020204" pitchFamily="34" charset="0"/>
              </a:rPr>
              <a:t>NHK</a:t>
            </a:r>
          </a:p>
          <a:p>
            <a:r>
              <a:rPr lang="en-US" altLang="ja-JP" sz="1050" dirty="0">
                <a:latin typeface="72 Black" panose="020B0A04030603020204" pitchFamily="34" charset="0"/>
                <a:ea typeface="BIZ UDPゴシック" panose="020B0400000000000000" pitchFamily="50" charset="-128"/>
                <a:cs typeface="72 Black" panose="020B0A04030603020204" pitchFamily="34" charset="0"/>
              </a:rPr>
              <a:t>https://www.nhk.or.jp/politics/articles/statement/21499.html</a:t>
            </a:r>
            <a:endParaRPr lang="ja-JP" altLang="en-US" sz="1050" dirty="0">
              <a:latin typeface="72 Black" panose="020B0A04030603020204" pitchFamily="34" charset="0"/>
              <a:ea typeface="BIZ UDPゴシック" panose="020B0400000000000000" pitchFamily="50" charset="-128"/>
              <a:cs typeface="72 Black" panose="020B0A04030603020204" pitchFamily="34" charset="0"/>
            </a:endParaRPr>
          </a:p>
        </p:txBody>
      </p:sp>
      <p:sp>
        <p:nvSpPr>
          <p:cNvPr id="14" name="テキスト ボックス 13">
            <a:extLst>
              <a:ext uri="{FF2B5EF4-FFF2-40B4-BE49-F238E27FC236}">
                <a16:creationId xmlns:a16="http://schemas.microsoft.com/office/drawing/2014/main" id="{E6DD6842-EBA3-CFC8-171F-90EAA1848305}"/>
              </a:ext>
            </a:extLst>
          </p:cNvPr>
          <p:cNvSpPr txBox="1"/>
          <p:nvPr/>
        </p:nvSpPr>
        <p:spPr>
          <a:xfrm>
            <a:off x="10928196" y="817757"/>
            <a:ext cx="1055649"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2019</a:t>
            </a:r>
            <a:r>
              <a:rPr kumimoji="1" lang="ja-JP" altLang="en-US" sz="1600" dirty="0">
                <a:latin typeface="BIZ UDPゴシック" panose="020B0400000000000000" pitchFamily="50" charset="-128"/>
                <a:ea typeface="BIZ UDPゴシック" panose="020B0400000000000000" pitchFamily="50" charset="-128"/>
              </a:rPr>
              <a:t>年</a:t>
            </a:r>
          </a:p>
        </p:txBody>
      </p:sp>
    </p:spTree>
    <p:extLst>
      <p:ext uri="{BB962C8B-B14F-4D97-AF65-F5344CB8AC3E}">
        <p14:creationId xmlns:p14="http://schemas.microsoft.com/office/powerpoint/2010/main" val="2760198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陸軍中野学校</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26" name="Picture 2">
            <a:extLst>
              <a:ext uri="{FF2B5EF4-FFF2-40B4-BE49-F238E27FC236}">
                <a16:creationId xmlns:a16="http://schemas.microsoft.com/office/drawing/2014/main" id="{9C55342E-DC3D-6655-1710-34B92544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52" y="594860"/>
            <a:ext cx="4352813" cy="58037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7367CE3-15DA-7C68-C61B-A0B3FDD71F99}"/>
              </a:ext>
            </a:extLst>
          </p:cNvPr>
          <p:cNvSpPr txBox="1"/>
          <p:nvPr/>
        </p:nvSpPr>
        <p:spPr>
          <a:xfrm>
            <a:off x="4776395" y="1009873"/>
            <a:ext cx="7325957" cy="5324535"/>
          </a:xfrm>
          <a:prstGeom prst="rect">
            <a:avLst/>
          </a:prstGeom>
          <a:noFill/>
        </p:spPr>
        <p:txBody>
          <a:bodyPr wrap="square">
            <a:spAutoFit/>
          </a:bodyPr>
          <a:lstStyle/>
          <a:p>
            <a:r>
              <a:rPr lang="en-US" altLang="ja-JP" sz="2000" i="0" dirty="0">
                <a:effectLst/>
                <a:latin typeface="HG丸ｺﾞｼｯｸM-PRO" panose="020F0600000000000000" pitchFamily="50" charset="-128"/>
                <a:ea typeface="HG丸ｺﾞｼｯｸM-PRO" panose="020F0600000000000000" pitchFamily="50" charset="-128"/>
              </a:rPr>
              <a:t>『</a:t>
            </a:r>
            <a:r>
              <a:rPr lang="ja-JP" altLang="en-US" sz="2000" i="0" dirty="0">
                <a:effectLst/>
                <a:latin typeface="HG丸ｺﾞｼｯｸM-PRO" panose="020F0600000000000000" pitchFamily="50" charset="-128"/>
                <a:ea typeface="HG丸ｺﾞｼｯｸM-PRO" panose="020F0600000000000000" pitchFamily="50" charset="-128"/>
              </a:rPr>
              <a:t>國際情勢の緊迫と列強秘密戦の激化に鑑み軍は昭和十三年七月九段に後方勤務養成所を臨設</a:t>
            </a:r>
            <a:endParaRPr lang="en-US" altLang="ja-JP" sz="2000" i="0" dirty="0">
              <a:effectLst/>
              <a:latin typeface="HG丸ｺﾞｼｯｸM-PRO" panose="020F0600000000000000" pitchFamily="50" charset="-128"/>
              <a:ea typeface="HG丸ｺﾞｼｯｸM-PRO" panose="020F0600000000000000" pitchFamily="50" charset="-128"/>
            </a:endParaRPr>
          </a:p>
          <a:p>
            <a:br>
              <a:rPr lang="ja-JP" altLang="en-US" sz="2000" i="0" dirty="0">
                <a:effectLst/>
                <a:latin typeface="HG丸ｺﾞｼｯｸM-PRO" panose="020F0600000000000000" pitchFamily="50" charset="-128"/>
                <a:ea typeface="HG丸ｺﾞｼｯｸM-PRO" panose="020F0600000000000000" pitchFamily="50" charset="-128"/>
              </a:rPr>
            </a:br>
            <a:r>
              <a:rPr lang="ja-JP" altLang="en-US" sz="2000" i="0" dirty="0">
                <a:effectLst/>
                <a:latin typeface="HG丸ｺﾞｼｯｸM-PRO" panose="020F0600000000000000" pitchFamily="50" charset="-128"/>
                <a:ea typeface="HG丸ｺﾞｼｯｸM-PRO" panose="020F0600000000000000" pitchFamily="50" charset="-128"/>
              </a:rPr>
              <a:t>翌年四月現在地に移設し昭和十五年八月これを陸軍中野学校と改称した</a:t>
            </a:r>
            <a:br>
              <a:rPr lang="ja-JP" altLang="en-US" sz="2000" i="0" dirty="0">
                <a:effectLst/>
                <a:latin typeface="HG丸ｺﾞｼｯｸM-PRO" panose="020F0600000000000000" pitchFamily="50" charset="-128"/>
                <a:ea typeface="HG丸ｺﾞｼｯｸM-PRO" panose="020F0600000000000000" pitchFamily="50" charset="-128"/>
              </a:rPr>
            </a:br>
            <a:endParaRPr lang="en-US" altLang="ja-JP" sz="2000" i="0" dirty="0">
              <a:effectLst/>
              <a:latin typeface="HG丸ｺﾞｼｯｸM-PRO" panose="020F0600000000000000" pitchFamily="50" charset="-128"/>
              <a:ea typeface="HG丸ｺﾞｼｯｸM-PRO" panose="020F0600000000000000" pitchFamily="50" charset="-128"/>
            </a:endParaRPr>
          </a:p>
          <a:p>
            <a:r>
              <a:rPr lang="ja-JP" altLang="en-US" sz="2000" i="0" dirty="0">
                <a:effectLst/>
                <a:latin typeface="HG丸ｺﾞｼｯｸM-PRO" panose="020F0600000000000000" pitchFamily="50" charset="-128"/>
                <a:ea typeface="HG丸ｺﾞｼｯｸM-PRO" panose="020F0600000000000000" pitchFamily="50" charset="-128"/>
              </a:rPr>
              <a:t>昭和二十年四月群馬件富岡町に移転するまで六星霜全軍より厳重に審査簡抜せる要員を集め情報勤務教育を施すと共に国軍高度の秘密戦研究に当たった　</a:t>
            </a:r>
            <a:br>
              <a:rPr lang="ja-JP" altLang="en-US" sz="2000" i="0" dirty="0">
                <a:effectLst/>
                <a:latin typeface="HG丸ｺﾞｼｯｸM-PRO" panose="020F0600000000000000" pitchFamily="50" charset="-128"/>
                <a:ea typeface="HG丸ｺﾞｼｯｸM-PRO" panose="020F0600000000000000" pitchFamily="50" charset="-128"/>
              </a:rPr>
            </a:br>
            <a:endParaRPr lang="en-US" altLang="ja-JP" sz="2000" i="0" dirty="0">
              <a:effectLst/>
              <a:latin typeface="HG丸ｺﾞｼｯｸM-PRO" panose="020F0600000000000000" pitchFamily="50" charset="-128"/>
              <a:ea typeface="HG丸ｺﾞｼｯｸM-PRO" panose="020F0600000000000000" pitchFamily="50" charset="-128"/>
            </a:endParaRPr>
          </a:p>
          <a:p>
            <a:r>
              <a:rPr lang="ja-JP" altLang="en-US" sz="2000" i="0" dirty="0">
                <a:effectLst/>
                <a:latin typeface="HG丸ｺﾞｼｯｸM-PRO" panose="020F0600000000000000" pitchFamily="50" charset="-128"/>
                <a:ea typeface="HG丸ｺﾞｼｯｸM-PRO" panose="020F0600000000000000" pitchFamily="50" charset="-128"/>
              </a:rPr>
              <a:t>創設の精神を発揚し負荷重責を果たすため本校は特に精神の陶冶を重視してその中心として楠公社を建立学生は夙夜この社頭に魂の修練を重ねた此の碑の立つ所即跡地である。</a:t>
            </a:r>
            <a:endParaRPr lang="en-US" altLang="ja-JP" sz="2000" i="0" dirty="0">
              <a:effectLst/>
              <a:latin typeface="HG丸ｺﾞｼｯｸM-PRO" panose="020F0600000000000000" pitchFamily="50" charset="-128"/>
              <a:ea typeface="HG丸ｺﾞｼｯｸM-PRO" panose="020F0600000000000000" pitchFamily="50" charset="-128"/>
            </a:endParaRPr>
          </a:p>
          <a:p>
            <a:br>
              <a:rPr lang="ja-JP" altLang="en-US" sz="2000" i="0" dirty="0">
                <a:effectLst/>
                <a:latin typeface="HG丸ｺﾞｼｯｸM-PRO" panose="020F0600000000000000" pitchFamily="50" charset="-128"/>
                <a:ea typeface="HG丸ｺﾞｼｯｸM-PRO" panose="020F0600000000000000" pitchFamily="50" charset="-128"/>
              </a:rPr>
            </a:br>
            <a:r>
              <a:rPr lang="ja-JP" altLang="en-US" sz="2000" i="0" dirty="0">
                <a:effectLst/>
                <a:latin typeface="HG丸ｺﾞｼｯｸM-PRO" panose="020F0600000000000000" pitchFamily="50" charset="-128"/>
                <a:ea typeface="HG丸ｺﾞｼｯｸM-PRO" panose="020F0600000000000000" pitchFamily="50" charset="-128"/>
              </a:rPr>
              <a:t>　　　　　　　　　　　陸軍中野学校 初代幹事 福本亀治 謹書</a:t>
            </a:r>
            <a:br>
              <a:rPr lang="ja-JP" altLang="en-US" sz="2000" i="0" dirty="0">
                <a:effectLst/>
                <a:latin typeface="HG丸ｺﾞｼｯｸM-PRO" panose="020F0600000000000000" pitchFamily="50" charset="-128"/>
                <a:ea typeface="HG丸ｺﾞｼｯｸM-PRO" panose="020F0600000000000000" pitchFamily="50" charset="-128"/>
              </a:rPr>
            </a:br>
            <a:r>
              <a:rPr lang="ja-JP" altLang="en-US" sz="2000" i="0" dirty="0">
                <a:effectLst/>
                <a:latin typeface="HG丸ｺﾞｼｯｸM-PRO" panose="020F0600000000000000" pitchFamily="50" charset="-128"/>
                <a:ea typeface="HG丸ｺﾞｼｯｸM-PRO" panose="020F0600000000000000" pitchFamily="50" charset="-128"/>
              </a:rPr>
              <a:t>　　　　　　　　　　　　　　　　　　　　　　　　　　　　　　　　　　　　　　　　　　　　</a:t>
            </a:r>
            <a:endParaRPr lang="en-US" altLang="ja-JP" sz="2000" i="0" dirty="0">
              <a:effectLst/>
              <a:latin typeface="HG丸ｺﾞｼｯｸM-PRO" panose="020F0600000000000000" pitchFamily="50" charset="-128"/>
              <a:ea typeface="HG丸ｺﾞｼｯｸM-PRO" panose="020F0600000000000000" pitchFamily="50" charset="-128"/>
            </a:endParaRPr>
          </a:p>
          <a:p>
            <a:r>
              <a:rPr lang="ja-JP" altLang="en-US" sz="2000" dirty="0">
                <a:latin typeface="HG丸ｺﾞｼｯｸM-PRO" panose="020F0600000000000000" pitchFamily="50" charset="-128"/>
                <a:ea typeface="HG丸ｺﾞｼｯｸM-PRO" panose="020F0600000000000000" pitchFamily="50" charset="-128"/>
              </a:rPr>
              <a:t>　　　　　　　　　　　　　　　　　　　</a:t>
            </a:r>
            <a:r>
              <a:rPr lang="ja-JP" altLang="en-US" sz="2000" i="0" dirty="0">
                <a:effectLst/>
                <a:latin typeface="HG丸ｺﾞｼｯｸM-PRO" panose="020F0600000000000000" pitchFamily="50" charset="-128"/>
                <a:ea typeface="HG丸ｺﾞｼｯｸM-PRO" panose="020F0600000000000000" pitchFamily="50" charset="-128"/>
              </a:rPr>
              <a:t>中野校友会　建立</a:t>
            </a:r>
            <a:r>
              <a:rPr lang="en-US" altLang="ja-JP" sz="2000" i="0" dirty="0">
                <a:effectLst/>
                <a:latin typeface="HG丸ｺﾞｼｯｸM-PRO" panose="020F0600000000000000" pitchFamily="50" charset="-128"/>
                <a:ea typeface="HG丸ｺﾞｼｯｸM-PRO" panose="020F0600000000000000" pitchFamily="50" charset="-128"/>
              </a:rPr>
              <a:t>』</a:t>
            </a:r>
            <a:endParaRPr lang="ja-JP" altLang="en-US" sz="2000" dirty="0">
              <a:latin typeface="HG丸ｺﾞｼｯｸM-PRO" panose="020F0600000000000000" pitchFamily="50" charset="-128"/>
              <a:ea typeface="HG丸ｺﾞｼｯｸM-PRO" panose="020F0600000000000000" pitchFamily="50" charset="-128"/>
            </a:endParaRPr>
          </a:p>
        </p:txBody>
      </p:sp>
      <p:sp>
        <p:nvSpPr>
          <p:cNvPr id="6" name="テキスト ボックス 5">
            <a:extLst>
              <a:ext uri="{FF2B5EF4-FFF2-40B4-BE49-F238E27FC236}">
                <a16:creationId xmlns:a16="http://schemas.microsoft.com/office/drawing/2014/main" id="{6C0970F0-F95A-92BF-2333-458850F87404}"/>
              </a:ext>
            </a:extLst>
          </p:cNvPr>
          <p:cNvSpPr txBox="1"/>
          <p:nvPr/>
        </p:nvSpPr>
        <p:spPr>
          <a:xfrm>
            <a:off x="1133473" y="6356438"/>
            <a:ext cx="252917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（出所）三井物産戦略研究所撮影</a:t>
            </a:r>
          </a:p>
        </p:txBody>
      </p:sp>
    </p:spTree>
    <p:extLst>
      <p:ext uri="{BB962C8B-B14F-4D97-AF65-F5344CB8AC3E}">
        <p14:creationId xmlns:p14="http://schemas.microsoft.com/office/powerpoint/2010/main" val="3079281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ハルピン特務機関</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074" name="Picture 2" descr="【秘密組織】ハルビン特務機関!ロシア人を有した諜報部隊 - YouTube">
            <a:extLst>
              <a:ext uri="{FF2B5EF4-FFF2-40B4-BE49-F238E27FC236}">
                <a16:creationId xmlns:a16="http://schemas.microsoft.com/office/drawing/2014/main" id="{F37704A6-1F2E-9C1C-7B42-8DADB29E6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561" y="631400"/>
            <a:ext cx="10201023" cy="57380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特務機関 | 内蒙古アパカ会 |本 | 通販 | Amazon">
            <a:extLst>
              <a:ext uri="{FF2B5EF4-FFF2-40B4-BE49-F238E27FC236}">
                <a16:creationId xmlns:a16="http://schemas.microsoft.com/office/drawing/2014/main" id="{72AAD028-9035-EB7B-F532-396A55DC5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81" y="3706246"/>
            <a:ext cx="1679491" cy="2484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全記録ハルビン特務機関―関東軍情報部の軌跡 (1980年) |本 | 通販 | Amazon">
            <a:extLst>
              <a:ext uri="{FF2B5EF4-FFF2-40B4-BE49-F238E27FC236}">
                <a16:creationId xmlns:a16="http://schemas.microsoft.com/office/drawing/2014/main" id="{67C0A0B5-1C4F-BCC8-78B9-27127CE6F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81" y="845532"/>
            <a:ext cx="1674151" cy="241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4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40971978"/>
              </p:ext>
            </p:extLst>
          </p:nvPr>
        </p:nvGraphicFramePr>
        <p:xfrm>
          <a:off x="0" y="198330"/>
          <a:ext cx="12192000" cy="6261489"/>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～調査部組織を持った組織の趨勢～</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rgbClr val="FFC000"/>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～電子戦、ドローン戦、塹壕戦～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月２５</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インテリジェンスの世界と商社</a:t>
                      </a: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ザンゲズル回廊を巡る紛争の可能性</a:t>
                      </a: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脳科学の世界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～脳内センシング、脳制御、認知戦～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変貌するポーランド</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～軍事拡張、西ウクライナ奪還、ブレジンスキ～</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bl>
          </a:graphicData>
        </a:graphic>
      </p:graphicFrame>
      <p:pic>
        <p:nvPicPr>
          <p:cNvPr id="3" name="図 12">
            <a:extLst>
              <a:ext uri="{FF2B5EF4-FFF2-40B4-BE49-F238E27FC236}">
                <a16:creationId xmlns:a16="http://schemas.microsoft.com/office/drawing/2014/main" id="{373E75CB-80DC-456E-9E1D-E00340E7D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798170">
            <a:off x="8809784" y="3520694"/>
            <a:ext cx="1123622" cy="112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特務機関</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D5B105EC-7A8F-AA55-1821-39AFA9F19A9C}"/>
              </a:ext>
            </a:extLst>
          </p:cNvPr>
          <p:cNvSpPr/>
          <p:nvPr/>
        </p:nvSpPr>
        <p:spPr>
          <a:xfrm>
            <a:off x="7030152" y="731539"/>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関東軍司令部</a:t>
            </a:r>
          </a:p>
        </p:txBody>
      </p:sp>
      <p:sp>
        <p:nvSpPr>
          <p:cNvPr id="6" name="四角形: 角を丸くする 5">
            <a:extLst>
              <a:ext uri="{FF2B5EF4-FFF2-40B4-BE49-F238E27FC236}">
                <a16:creationId xmlns:a16="http://schemas.microsoft.com/office/drawing/2014/main" id="{E17BDAC9-C7CD-EDAC-A26E-741F9027122A}"/>
              </a:ext>
            </a:extLst>
          </p:cNvPr>
          <p:cNvSpPr/>
          <p:nvPr/>
        </p:nvSpPr>
        <p:spPr>
          <a:xfrm>
            <a:off x="9995771" y="1684452"/>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特種情報部</a:t>
            </a:r>
          </a:p>
        </p:txBody>
      </p:sp>
      <p:sp>
        <p:nvSpPr>
          <p:cNvPr id="7" name="四角形: 角を丸くする 6">
            <a:extLst>
              <a:ext uri="{FF2B5EF4-FFF2-40B4-BE49-F238E27FC236}">
                <a16:creationId xmlns:a16="http://schemas.microsoft.com/office/drawing/2014/main" id="{D261706D-B301-5D84-56FF-1243BEB6F54E}"/>
              </a:ext>
            </a:extLst>
          </p:cNvPr>
          <p:cNvSpPr/>
          <p:nvPr/>
        </p:nvSpPr>
        <p:spPr>
          <a:xfrm>
            <a:off x="7034408" y="1684451"/>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関東軍情報部</a:t>
            </a:r>
          </a:p>
        </p:txBody>
      </p:sp>
      <p:sp>
        <p:nvSpPr>
          <p:cNvPr id="8" name="四角形: 角を丸くする 7">
            <a:extLst>
              <a:ext uri="{FF2B5EF4-FFF2-40B4-BE49-F238E27FC236}">
                <a16:creationId xmlns:a16="http://schemas.microsoft.com/office/drawing/2014/main" id="{CAFE9F3D-5527-90AB-5C74-D14D194F86D6}"/>
              </a:ext>
            </a:extLst>
          </p:cNvPr>
          <p:cNvSpPr/>
          <p:nvPr/>
        </p:nvSpPr>
        <p:spPr>
          <a:xfrm>
            <a:off x="4648766" y="1684451"/>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参謀部</a:t>
            </a:r>
            <a:r>
              <a:rPr lang="en-US" altLang="ja-JP" sz="2000" dirty="0">
                <a:latin typeface="BIZ UDPゴシック" panose="020B0400000000000000" pitchFamily="50" charset="-128"/>
                <a:ea typeface="BIZ UDPゴシック" panose="020B0400000000000000" pitchFamily="50" charset="-128"/>
              </a:rPr>
              <a:t>2</a:t>
            </a:r>
            <a:r>
              <a:rPr lang="ja-JP" altLang="en-US" sz="2000" dirty="0">
                <a:latin typeface="BIZ UDPゴシック" panose="020B0400000000000000" pitchFamily="50" charset="-128"/>
                <a:ea typeface="BIZ UDPゴシック" panose="020B0400000000000000" pitchFamily="50" charset="-128"/>
              </a:rPr>
              <a:t>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2AF6E1C-572B-E515-9E94-20B03D67D5A4}"/>
              </a:ext>
            </a:extLst>
          </p:cNvPr>
          <p:cNvSpPr txBox="1"/>
          <p:nvPr/>
        </p:nvSpPr>
        <p:spPr>
          <a:xfrm>
            <a:off x="7850640" y="2030171"/>
            <a:ext cx="1354015" cy="261610"/>
          </a:xfrm>
          <a:prstGeom prst="rect">
            <a:avLst/>
          </a:prstGeom>
          <a:noFill/>
        </p:spPr>
        <p:txBody>
          <a:bodyPr wrap="square" rtlCol="0">
            <a:spAutoFit/>
          </a:bodyPr>
          <a:lstStyle/>
          <a:p>
            <a:pPr algn="ctr"/>
            <a:r>
              <a:rPr lang="ja-JP" altLang="en-US" sz="1100" dirty="0">
                <a:latin typeface="BIZ UDPゴシック" panose="020B0400000000000000" pitchFamily="50" charset="-128"/>
                <a:ea typeface="BIZ UDPゴシック" panose="020B0400000000000000" pitchFamily="50" charset="-128"/>
              </a:rPr>
              <a:t>ハルピン特務機関</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9A6E3515-9F94-8925-80F0-D61B9459E42F}"/>
              </a:ext>
            </a:extLst>
          </p:cNvPr>
          <p:cNvSpPr/>
          <p:nvPr/>
        </p:nvSpPr>
        <p:spPr>
          <a:xfrm>
            <a:off x="11689504" y="254523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厚和出張所</a:t>
            </a:r>
          </a:p>
        </p:txBody>
      </p:sp>
      <p:sp>
        <p:nvSpPr>
          <p:cNvPr id="11" name="四角形: 角を丸くする 10">
            <a:extLst>
              <a:ext uri="{FF2B5EF4-FFF2-40B4-BE49-F238E27FC236}">
                <a16:creationId xmlns:a16="http://schemas.microsoft.com/office/drawing/2014/main" id="{0F722856-6E78-6520-1449-54A2B8E54104}"/>
              </a:ext>
            </a:extLst>
          </p:cNvPr>
          <p:cNvSpPr/>
          <p:nvPr/>
        </p:nvSpPr>
        <p:spPr>
          <a:xfrm>
            <a:off x="11331951" y="2545235"/>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ハルピン出張所</a:t>
            </a:r>
          </a:p>
        </p:txBody>
      </p:sp>
      <p:sp>
        <p:nvSpPr>
          <p:cNvPr id="12" name="四角形: 角を丸くする 11">
            <a:extLst>
              <a:ext uri="{FF2B5EF4-FFF2-40B4-BE49-F238E27FC236}">
                <a16:creationId xmlns:a16="http://schemas.microsoft.com/office/drawing/2014/main" id="{6F9212CA-575A-895B-91B4-3B98E58C28E0}"/>
              </a:ext>
            </a:extLst>
          </p:cNvPr>
          <p:cNvSpPr/>
          <p:nvPr/>
        </p:nvSpPr>
        <p:spPr>
          <a:xfrm>
            <a:off x="10970126" y="254523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孫呉出張所</a:t>
            </a:r>
          </a:p>
        </p:txBody>
      </p:sp>
      <p:sp>
        <p:nvSpPr>
          <p:cNvPr id="13" name="四角形: 角を丸くする 12">
            <a:extLst>
              <a:ext uri="{FF2B5EF4-FFF2-40B4-BE49-F238E27FC236}">
                <a16:creationId xmlns:a16="http://schemas.microsoft.com/office/drawing/2014/main" id="{D6DD1319-0803-7555-9762-849C9DF4F40C}"/>
              </a:ext>
            </a:extLst>
          </p:cNvPr>
          <p:cNvSpPr/>
          <p:nvPr/>
        </p:nvSpPr>
        <p:spPr>
          <a:xfrm>
            <a:off x="10612573" y="2545235"/>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チャムス出張所</a:t>
            </a:r>
          </a:p>
        </p:txBody>
      </p:sp>
      <p:sp>
        <p:nvSpPr>
          <p:cNvPr id="14" name="四角形: 角を丸くする 13">
            <a:extLst>
              <a:ext uri="{FF2B5EF4-FFF2-40B4-BE49-F238E27FC236}">
                <a16:creationId xmlns:a16="http://schemas.microsoft.com/office/drawing/2014/main" id="{BD268EBF-A6D1-E089-8497-2CEE9CD0AF9C}"/>
              </a:ext>
            </a:extLst>
          </p:cNvPr>
          <p:cNvSpPr/>
          <p:nvPr/>
        </p:nvSpPr>
        <p:spPr>
          <a:xfrm>
            <a:off x="10250748" y="254523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摘河出張所</a:t>
            </a:r>
          </a:p>
        </p:txBody>
      </p:sp>
      <p:sp>
        <p:nvSpPr>
          <p:cNvPr id="15" name="四角形: 角を丸くする 14">
            <a:extLst>
              <a:ext uri="{FF2B5EF4-FFF2-40B4-BE49-F238E27FC236}">
                <a16:creationId xmlns:a16="http://schemas.microsoft.com/office/drawing/2014/main" id="{79F85D1D-28F8-382D-EAF6-28360A864EF9}"/>
              </a:ext>
            </a:extLst>
          </p:cNvPr>
          <p:cNvSpPr/>
          <p:nvPr/>
        </p:nvSpPr>
        <p:spPr>
          <a:xfrm>
            <a:off x="9893195" y="2545235"/>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南京出張所</a:t>
            </a:r>
          </a:p>
        </p:txBody>
      </p:sp>
      <p:sp>
        <p:nvSpPr>
          <p:cNvPr id="16" name="四角形: 角を丸くする 15">
            <a:extLst>
              <a:ext uri="{FF2B5EF4-FFF2-40B4-BE49-F238E27FC236}">
                <a16:creationId xmlns:a16="http://schemas.microsoft.com/office/drawing/2014/main" id="{79141098-CCEE-2F42-EA60-341E787FB413}"/>
              </a:ext>
            </a:extLst>
          </p:cNvPr>
          <p:cNvSpPr/>
          <p:nvPr/>
        </p:nvSpPr>
        <p:spPr>
          <a:xfrm>
            <a:off x="7955996" y="4722219"/>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牡丹江出張所</a:t>
            </a:r>
          </a:p>
        </p:txBody>
      </p:sp>
      <p:sp>
        <p:nvSpPr>
          <p:cNvPr id="17" name="四角形: 角を丸くする 16">
            <a:extLst>
              <a:ext uri="{FF2B5EF4-FFF2-40B4-BE49-F238E27FC236}">
                <a16:creationId xmlns:a16="http://schemas.microsoft.com/office/drawing/2014/main" id="{C9AB37C7-9E15-DF3B-4FEA-2F6F708DDD6E}"/>
              </a:ext>
            </a:extLst>
          </p:cNvPr>
          <p:cNvSpPr/>
          <p:nvPr/>
        </p:nvSpPr>
        <p:spPr>
          <a:xfrm>
            <a:off x="7598443"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アパカ出張所</a:t>
            </a:r>
          </a:p>
        </p:txBody>
      </p:sp>
      <p:sp>
        <p:nvSpPr>
          <p:cNvPr id="18" name="四角形: 角を丸くする 17">
            <a:extLst>
              <a:ext uri="{FF2B5EF4-FFF2-40B4-BE49-F238E27FC236}">
                <a16:creationId xmlns:a16="http://schemas.microsoft.com/office/drawing/2014/main" id="{95E887B7-CDE3-BF2D-081C-6D6F6FDB9AA1}"/>
              </a:ext>
            </a:extLst>
          </p:cNvPr>
          <p:cNvSpPr/>
          <p:nvPr/>
        </p:nvSpPr>
        <p:spPr>
          <a:xfrm>
            <a:off x="7236618" y="4722219"/>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通化出張所</a:t>
            </a:r>
          </a:p>
        </p:txBody>
      </p:sp>
      <p:sp>
        <p:nvSpPr>
          <p:cNvPr id="19" name="四角形: 角を丸くする 18">
            <a:extLst>
              <a:ext uri="{FF2B5EF4-FFF2-40B4-BE49-F238E27FC236}">
                <a16:creationId xmlns:a16="http://schemas.microsoft.com/office/drawing/2014/main" id="{60037450-780D-1022-46A0-E1001325F9A7}"/>
              </a:ext>
            </a:extLst>
          </p:cNvPr>
          <p:cNvSpPr/>
          <p:nvPr/>
        </p:nvSpPr>
        <p:spPr>
          <a:xfrm>
            <a:off x="6879065"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ハイラル出張所</a:t>
            </a:r>
          </a:p>
        </p:txBody>
      </p:sp>
      <p:sp>
        <p:nvSpPr>
          <p:cNvPr id="20" name="四角形: 角を丸くする 19">
            <a:extLst>
              <a:ext uri="{FF2B5EF4-FFF2-40B4-BE49-F238E27FC236}">
                <a16:creationId xmlns:a16="http://schemas.microsoft.com/office/drawing/2014/main" id="{62AF315E-0C6E-73B0-181B-834701C563C1}"/>
              </a:ext>
            </a:extLst>
          </p:cNvPr>
          <p:cNvSpPr/>
          <p:nvPr/>
        </p:nvSpPr>
        <p:spPr>
          <a:xfrm>
            <a:off x="6517240" y="4722219"/>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チチハル出張所</a:t>
            </a:r>
          </a:p>
        </p:txBody>
      </p:sp>
      <p:sp>
        <p:nvSpPr>
          <p:cNvPr id="21" name="四角形: 角を丸くする 20">
            <a:extLst>
              <a:ext uri="{FF2B5EF4-FFF2-40B4-BE49-F238E27FC236}">
                <a16:creationId xmlns:a16="http://schemas.microsoft.com/office/drawing/2014/main" id="{DDDF3E3F-099A-3FF4-EEBA-8AD93F8FA58D}"/>
              </a:ext>
            </a:extLst>
          </p:cNvPr>
          <p:cNvSpPr/>
          <p:nvPr/>
        </p:nvSpPr>
        <p:spPr>
          <a:xfrm>
            <a:off x="6159687"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大連出張所</a:t>
            </a:r>
          </a:p>
        </p:txBody>
      </p:sp>
      <p:sp>
        <p:nvSpPr>
          <p:cNvPr id="22" name="四角形: 角を丸くする 21">
            <a:extLst>
              <a:ext uri="{FF2B5EF4-FFF2-40B4-BE49-F238E27FC236}">
                <a16:creationId xmlns:a16="http://schemas.microsoft.com/office/drawing/2014/main" id="{411CB236-4C42-13CB-42D9-F5716D4C38B0}"/>
              </a:ext>
            </a:extLst>
          </p:cNvPr>
          <p:cNvSpPr/>
          <p:nvPr/>
        </p:nvSpPr>
        <p:spPr>
          <a:xfrm>
            <a:off x="10117019"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興安出張所</a:t>
            </a:r>
          </a:p>
        </p:txBody>
      </p:sp>
      <p:sp>
        <p:nvSpPr>
          <p:cNvPr id="23" name="四角形: 角を丸くする 22">
            <a:extLst>
              <a:ext uri="{FF2B5EF4-FFF2-40B4-BE49-F238E27FC236}">
                <a16:creationId xmlns:a16="http://schemas.microsoft.com/office/drawing/2014/main" id="{4FA18E28-EE00-05D2-A5A5-D03B141AF98D}"/>
              </a:ext>
            </a:extLst>
          </p:cNvPr>
          <p:cNvSpPr/>
          <p:nvPr/>
        </p:nvSpPr>
        <p:spPr>
          <a:xfrm>
            <a:off x="9759466"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黒河出張所</a:t>
            </a:r>
          </a:p>
        </p:txBody>
      </p:sp>
      <p:sp>
        <p:nvSpPr>
          <p:cNvPr id="24" name="四角形: 角を丸くする 23">
            <a:extLst>
              <a:ext uri="{FF2B5EF4-FFF2-40B4-BE49-F238E27FC236}">
                <a16:creationId xmlns:a16="http://schemas.microsoft.com/office/drawing/2014/main" id="{3541B281-3E0E-E07F-58E0-5C71B18EAE24}"/>
              </a:ext>
            </a:extLst>
          </p:cNvPr>
          <p:cNvSpPr/>
          <p:nvPr/>
        </p:nvSpPr>
        <p:spPr>
          <a:xfrm>
            <a:off x="9397641"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チャムス出張所</a:t>
            </a:r>
          </a:p>
        </p:txBody>
      </p:sp>
      <p:sp>
        <p:nvSpPr>
          <p:cNvPr id="25" name="四角形: 角を丸くする 24">
            <a:extLst>
              <a:ext uri="{FF2B5EF4-FFF2-40B4-BE49-F238E27FC236}">
                <a16:creationId xmlns:a16="http://schemas.microsoft.com/office/drawing/2014/main" id="{4F4D66F7-25DA-5EF2-589A-F2831D558C55}"/>
              </a:ext>
            </a:extLst>
          </p:cNvPr>
          <p:cNvSpPr/>
          <p:nvPr/>
        </p:nvSpPr>
        <p:spPr>
          <a:xfrm>
            <a:off x="9040088"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latin typeface="BIZ UDPゴシック" panose="020B0400000000000000" pitchFamily="50" charset="-128"/>
                <a:ea typeface="BIZ UDPゴシック" panose="020B0400000000000000" pitchFamily="50" charset="-128"/>
              </a:rPr>
              <a:t>東安</a:t>
            </a: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出張所</a:t>
            </a:r>
          </a:p>
        </p:txBody>
      </p:sp>
      <p:sp>
        <p:nvSpPr>
          <p:cNvPr id="26" name="四角形: 角を丸くする 25">
            <a:extLst>
              <a:ext uri="{FF2B5EF4-FFF2-40B4-BE49-F238E27FC236}">
                <a16:creationId xmlns:a16="http://schemas.microsoft.com/office/drawing/2014/main" id="{1E3EB356-400F-1EEF-B13B-D76028302FDD}"/>
              </a:ext>
            </a:extLst>
          </p:cNvPr>
          <p:cNvSpPr/>
          <p:nvPr/>
        </p:nvSpPr>
        <p:spPr>
          <a:xfrm>
            <a:off x="8678263" y="4722218"/>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鶏寧張所</a:t>
            </a:r>
          </a:p>
        </p:txBody>
      </p:sp>
      <p:sp>
        <p:nvSpPr>
          <p:cNvPr id="27" name="四角形: 角を丸くする 26">
            <a:extLst>
              <a:ext uri="{FF2B5EF4-FFF2-40B4-BE49-F238E27FC236}">
                <a16:creationId xmlns:a16="http://schemas.microsoft.com/office/drawing/2014/main" id="{FF4DAA0B-FD0C-DDA5-60C3-6EFF0D63022D}"/>
              </a:ext>
            </a:extLst>
          </p:cNvPr>
          <p:cNvSpPr/>
          <p:nvPr/>
        </p:nvSpPr>
        <p:spPr>
          <a:xfrm>
            <a:off x="8320710"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間島出張所</a:t>
            </a:r>
          </a:p>
        </p:txBody>
      </p:sp>
      <p:sp>
        <p:nvSpPr>
          <p:cNvPr id="28" name="四角形: 角を丸くする 27">
            <a:extLst>
              <a:ext uri="{FF2B5EF4-FFF2-40B4-BE49-F238E27FC236}">
                <a16:creationId xmlns:a16="http://schemas.microsoft.com/office/drawing/2014/main" id="{7C40EA06-B4C8-B4F1-E5BA-EC2CF8C6BFBD}"/>
              </a:ext>
            </a:extLst>
          </p:cNvPr>
          <p:cNvSpPr/>
          <p:nvPr/>
        </p:nvSpPr>
        <p:spPr>
          <a:xfrm>
            <a:off x="5779274" y="4722217"/>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厚和出張所</a:t>
            </a:r>
          </a:p>
        </p:txBody>
      </p:sp>
      <p:sp>
        <p:nvSpPr>
          <p:cNvPr id="29" name="四角形: 角を丸くする 28">
            <a:extLst>
              <a:ext uri="{FF2B5EF4-FFF2-40B4-BE49-F238E27FC236}">
                <a16:creationId xmlns:a16="http://schemas.microsoft.com/office/drawing/2014/main" id="{42E6F591-7122-A407-E4F3-629493C4B42A}"/>
              </a:ext>
            </a:extLst>
          </p:cNvPr>
          <p:cNvSpPr/>
          <p:nvPr/>
        </p:nvSpPr>
        <p:spPr>
          <a:xfrm>
            <a:off x="5421721" y="4722216"/>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奉天出張所</a:t>
            </a:r>
          </a:p>
        </p:txBody>
      </p:sp>
      <p:sp>
        <p:nvSpPr>
          <p:cNvPr id="34" name="四角形: 角を丸くする 33">
            <a:extLst>
              <a:ext uri="{FF2B5EF4-FFF2-40B4-BE49-F238E27FC236}">
                <a16:creationId xmlns:a16="http://schemas.microsoft.com/office/drawing/2014/main" id="{79D67601-2142-3BDF-A81E-2127881C0988}"/>
              </a:ext>
            </a:extLst>
          </p:cNvPr>
          <p:cNvSpPr/>
          <p:nvPr/>
        </p:nvSpPr>
        <p:spPr>
          <a:xfrm>
            <a:off x="1238897" y="732770"/>
            <a:ext cx="1845339" cy="361227"/>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支</a:t>
            </a:r>
            <a:r>
              <a:rPr kumimoji="1" lang="ja-JP" altLang="en-US" sz="2000" dirty="0">
                <a:latin typeface="BIZ UDPゴシック" panose="020B0400000000000000" pitchFamily="50" charset="-128"/>
                <a:ea typeface="BIZ UDPゴシック" panose="020B0400000000000000" pitchFamily="50" charset="-128"/>
              </a:rPr>
              <a:t>那派遣軍</a:t>
            </a:r>
          </a:p>
        </p:txBody>
      </p:sp>
      <p:sp>
        <p:nvSpPr>
          <p:cNvPr id="35" name="四角形: 角を丸くする 34">
            <a:extLst>
              <a:ext uri="{FF2B5EF4-FFF2-40B4-BE49-F238E27FC236}">
                <a16:creationId xmlns:a16="http://schemas.microsoft.com/office/drawing/2014/main" id="{3B2B9BC0-68EC-596C-E479-7BFD7D6F04EF}"/>
              </a:ext>
            </a:extLst>
          </p:cNvPr>
          <p:cNvSpPr/>
          <p:nvPr/>
        </p:nvSpPr>
        <p:spPr>
          <a:xfrm>
            <a:off x="2824368" y="1543321"/>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上海特務機関</a:t>
            </a:r>
          </a:p>
        </p:txBody>
      </p:sp>
      <p:sp>
        <p:nvSpPr>
          <p:cNvPr id="36" name="四角形: 角を丸くする 35">
            <a:extLst>
              <a:ext uri="{FF2B5EF4-FFF2-40B4-BE49-F238E27FC236}">
                <a16:creationId xmlns:a16="http://schemas.microsoft.com/office/drawing/2014/main" id="{11F2A452-9B7C-E297-F2C0-D87E0BE262C4}"/>
              </a:ext>
            </a:extLst>
          </p:cNvPr>
          <p:cNvSpPr/>
          <p:nvPr/>
        </p:nvSpPr>
        <p:spPr>
          <a:xfrm>
            <a:off x="2466815" y="1543320"/>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北支那方面軍</a:t>
            </a:r>
          </a:p>
        </p:txBody>
      </p:sp>
      <p:sp>
        <p:nvSpPr>
          <p:cNvPr id="37" name="四角形: 角を丸くする 36">
            <a:extLst>
              <a:ext uri="{FF2B5EF4-FFF2-40B4-BE49-F238E27FC236}">
                <a16:creationId xmlns:a16="http://schemas.microsoft.com/office/drawing/2014/main" id="{E929719F-00EE-C4E0-0853-8846EA6ABDB0}"/>
              </a:ext>
            </a:extLst>
          </p:cNvPr>
          <p:cNvSpPr/>
          <p:nvPr/>
        </p:nvSpPr>
        <p:spPr>
          <a:xfrm>
            <a:off x="2104990" y="1543321"/>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特種情報部</a:t>
            </a:r>
          </a:p>
        </p:txBody>
      </p:sp>
      <p:sp>
        <p:nvSpPr>
          <p:cNvPr id="38" name="四角形: 角を丸くする 37">
            <a:extLst>
              <a:ext uri="{FF2B5EF4-FFF2-40B4-BE49-F238E27FC236}">
                <a16:creationId xmlns:a16="http://schemas.microsoft.com/office/drawing/2014/main" id="{A4428A71-9CA4-8151-52A0-0B3D0C0F6282}"/>
              </a:ext>
            </a:extLst>
          </p:cNvPr>
          <p:cNvSpPr/>
          <p:nvPr/>
        </p:nvSpPr>
        <p:spPr>
          <a:xfrm>
            <a:off x="1747437" y="1543320"/>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上海陸軍部</a:t>
            </a:r>
          </a:p>
        </p:txBody>
      </p:sp>
      <p:sp>
        <p:nvSpPr>
          <p:cNvPr id="39" name="四角形: 角を丸くする 38">
            <a:extLst>
              <a:ext uri="{FF2B5EF4-FFF2-40B4-BE49-F238E27FC236}">
                <a16:creationId xmlns:a16="http://schemas.microsoft.com/office/drawing/2014/main" id="{1E315863-B197-C03E-3A0A-EA85BE2B9F6F}"/>
              </a:ext>
            </a:extLst>
          </p:cNvPr>
          <p:cNvSpPr/>
          <p:nvPr/>
        </p:nvSpPr>
        <p:spPr>
          <a:xfrm>
            <a:off x="1385612" y="1543321"/>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梅機関</a:t>
            </a:r>
          </a:p>
        </p:txBody>
      </p:sp>
      <p:sp>
        <p:nvSpPr>
          <p:cNvPr id="40" name="四角形: 角を丸くする 39">
            <a:extLst>
              <a:ext uri="{FF2B5EF4-FFF2-40B4-BE49-F238E27FC236}">
                <a16:creationId xmlns:a16="http://schemas.microsoft.com/office/drawing/2014/main" id="{0A81AFB3-B883-4CDD-8A94-3168F7A2C2B9}"/>
              </a:ext>
            </a:extLst>
          </p:cNvPr>
          <p:cNvSpPr/>
          <p:nvPr/>
        </p:nvSpPr>
        <p:spPr>
          <a:xfrm>
            <a:off x="1028059" y="1543320"/>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参謀部第二部</a:t>
            </a:r>
          </a:p>
        </p:txBody>
      </p:sp>
      <p:sp>
        <p:nvSpPr>
          <p:cNvPr id="41" name="四角形: 角を丸くする 40">
            <a:extLst>
              <a:ext uri="{FF2B5EF4-FFF2-40B4-BE49-F238E27FC236}">
                <a16:creationId xmlns:a16="http://schemas.microsoft.com/office/drawing/2014/main" id="{874CDC4E-5204-151C-95AC-B2459DBDD240}"/>
              </a:ext>
            </a:extLst>
          </p:cNvPr>
          <p:cNvSpPr/>
          <p:nvPr/>
        </p:nvSpPr>
        <p:spPr>
          <a:xfrm>
            <a:off x="5942822" y="2570534"/>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防諜班</a:t>
            </a:r>
          </a:p>
        </p:txBody>
      </p:sp>
      <p:sp>
        <p:nvSpPr>
          <p:cNvPr id="42" name="四角形: 角を丸くする 41">
            <a:extLst>
              <a:ext uri="{FF2B5EF4-FFF2-40B4-BE49-F238E27FC236}">
                <a16:creationId xmlns:a16="http://schemas.microsoft.com/office/drawing/2014/main" id="{A6439DD7-8E83-FB17-6151-27F8407C757A}"/>
              </a:ext>
            </a:extLst>
          </p:cNvPr>
          <p:cNvSpPr/>
          <p:nvPr/>
        </p:nvSpPr>
        <p:spPr>
          <a:xfrm>
            <a:off x="5585269" y="257053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宣伝謀略班</a:t>
            </a:r>
          </a:p>
        </p:txBody>
      </p:sp>
      <p:sp>
        <p:nvSpPr>
          <p:cNvPr id="43" name="四角形: 角を丸くする 42">
            <a:extLst>
              <a:ext uri="{FF2B5EF4-FFF2-40B4-BE49-F238E27FC236}">
                <a16:creationId xmlns:a16="http://schemas.microsoft.com/office/drawing/2014/main" id="{830DF5E5-61EF-69B4-5323-9E21538FBE20}"/>
              </a:ext>
            </a:extLst>
          </p:cNvPr>
          <p:cNvSpPr/>
          <p:nvPr/>
        </p:nvSpPr>
        <p:spPr>
          <a:xfrm>
            <a:off x="5223444" y="2570534"/>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兵要地誌班</a:t>
            </a:r>
          </a:p>
        </p:txBody>
      </p:sp>
      <p:sp>
        <p:nvSpPr>
          <p:cNvPr id="44" name="四角形: 角を丸くする 43">
            <a:extLst>
              <a:ext uri="{FF2B5EF4-FFF2-40B4-BE49-F238E27FC236}">
                <a16:creationId xmlns:a16="http://schemas.microsoft.com/office/drawing/2014/main" id="{1EBDDDF2-5122-E95C-501B-FE733F53C75C}"/>
              </a:ext>
            </a:extLst>
          </p:cNvPr>
          <p:cNvSpPr/>
          <p:nvPr/>
        </p:nvSpPr>
        <p:spPr>
          <a:xfrm>
            <a:off x="4865891" y="257053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軍情班</a:t>
            </a:r>
          </a:p>
        </p:txBody>
      </p:sp>
      <p:sp>
        <p:nvSpPr>
          <p:cNvPr id="45" name="四角形: 角を丸くする 44">
            <a:extLst>
              <a:ext uri="{FF2B5EF4-FFF2-40B4-BE49-F238E27FC236}">
                <a16:creationId xmlns:a16="http://schemas.microsoft.com/office/drawing/2014/main" id="{5CB1EAE7-2343-4916-7B05-3D5A66D0B00E}"/>
              </a:ext>
            </a:extLst>
          </p:cNvPr>
          <p:cNvSpPr/>
          <p:nvPr/>
        </p:nvSpPr>
        <p:spPr>
          <a:xfrm>
            <a:off x="3903575" y="346551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六条会館</a:t>
            </a:r>
          </a:p>
        </p:txBody>
      </p:sp>
      <p:sp>
        <p:nvSpPr>
          <p:cNvPr id="46" name="四角形: 角を丸くする 45">
            <a:extLst>
              <a:ext uri="{FF2B5EF4-FFF2-40B4-BE49-F238E27FC236}">
                <a16:creationId xmlns:a16="http://schemas.microsoft.com/office/drawing/2014/main" id="{C39EC71D-927A-28EC-25D8-6E66CC5AE8B6}"/>
              </a:ext>
            </a:extLst>
          </p:cNvPr>
          <p:cNvSpPr/>
          <p:nvPr/>
        </p:nvSpPr>
        <p:spPr>
          <a:xfrm>
            <a:off x="3546022"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日高機関</a:t>
            </a:r>
          </a:p>
        </p:txBody>
      </p:sp>
      <p:sp>
        <p:nvSpPr>
          <p:cNvPr id="47" name="四角形: 角を丸くする 46">
            <a:extLst>
              <a:ext uri="{FF2B5EF4-FFF2-40B4-BE49-F238E27FC236}">
                <a16:creationId xmlns:a16="http://schemas.microsoft.com/office/drawing/2014/main" id="{EE12757E-D9DD-C259-56C3-14AB85C28642}"/>
              </a:ext>
            </a:extLst>
          </p:cNvPr>
          <p:cNvSpPr/>
          <p:nvPr/>
        </p:nvSpPr>
        <p:spPr>
          <a:xfrm>
            <a:off x="3184197" y="346551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茂川機関</a:t>
            </a:r>
          </a:p>
        </p:txBody>
      </p:sp>
      <p:sp>
        <p:nvSpPr>
          <p:cNvPr id="48" name="四角形: 角を丸くする 47">
            <a:extLst>
              <a:ext uri="{FF2B5EF4-FFF2-40B4-BE49-F238E27FC236}">
                <a16:creationId xmlns:a16="http://schemas.microsoft.com/office/drawing/2014/main" id="{7800363E-7C99-7675-F1AC-D582D83F429A}"/>
              </a:ext>
            </a:extLst>
          </p:cNvPr>
          <p:cNvSpPr/>
          <p:nvPr/>
        </p:nvSpPr>
        <p:spPr>
          <a:xfrm>
            <a:off x="2826644"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第一軍・桜機関</a:t>
            </a:r>
          </a:p>
        </p:txBody>
      </p:sp>
      <p:sp>
        <p:nvSpPr>
          <p:cNvPr id="54" name="四角形: 角を丸くする 53">
            <a:extLst>
              <a:ext uri="{FF2B5EF4-FFF2-40B4-BE49-F238E27FC236}">
                <a16:creationId xmlns:a16="http://schemas.microsoft.com/office/drawing/2014/main" id="{6262BB69-435E-B6D5-922E-17D406B269C2}"/>
              </a:ext>
            </a:extLst>
          </p:cNvPr>
          <p:cNvSpPr/>
          <p:nvPr/>
        </p:nvSpPr>
        <p:spPr>
          <a:xfrm>
            <a:off x="1027089"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ysClr val="windowText" lastClr="000000"/>
                </a:solidFill>
                <a:latin typeface="BIZ UDPゴシック" panose="020B0400000000000000" pitchFamily="50" charset="-128"/>
                <a:ea typeface="BIZ UDPゴシック" panose="020B0400000000000000" pitchFamily="50" charset="-128"/>
              </a:rPr>
              <a:t>松</a:t>
            </a: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機関</a:t>
            </a:r>
          </a:p>
        </p:txBody>
      </p:sp>
      <p:sp>
        <p:nvSpPr>
          <p:cNvPr id="55" name="四角形: 角を丸くする 54">
            <a:extLst>
              <a:ext uri="{FF2B5EF4-FFF2-40B4-BE49-F238E27FC236}">
                <a16:creationId xmlns:a16="http://schemas.microsoft.com/office/drawing/2014/main" id="{7AD037FB-BD29-19F6-F9DA-9120754472B0}"/>
              </a:ext>
            </a:extLst>
          </p:cNvPr>
          <p:cNvSpPr/>
          <p:nvPr/>
        </p:nvSpPr>
        <p:spPr>
          <a:xfrm>
            <a:off x="665264" y="3465513"/>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広州機関</a:t>
            </a:r>
          </a:p>
        </p:txBody>
      </p:sp>
      <p:sp>
        <p:nvSpPr>
          <p:cNvPr id="56" name="四角形: 角を丸くする 55">
            <a:extLst>
              <a:ext uri="{FF2B5EF4-FFF2-40B4-BE49-F238E27FC236}">
                <a16:creationId xmlns:a16="http://schemas.microsoft.com/office/drawing/2014/main" id="{03429084-EF11-91FF-D099-F6654E87E249}"/>
              </a:ext>
            </a:extLst>
          </p:cNvPr>
          <p:cNvSpPr/>
          <p:nvPr/>
        </p:nvSpPr>
        <p:spPr>
          <a:xfrm>
            <a:off x="307711" y="3465512"/>
            <a:ext cx="303212" cy="1570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BIZ UDPゴシック" panose="020B0400000000000000" pitchFamily="50" charset="-128"/>
                <a:ea typeface="BIZ UDPゴシック" panose="020B0400000000000000" pitchFamily="50" charset="-128"/>
              </a:rPr>
              <a:t>興亜機関</a:t>
            </a:r>
          </a:p>
        </p:txBody>
      </p:sp>
      <p:sp>
        <p:nvSpPr>
          <p:cNvPr id="57" name="テキスト ボックス 56">
            <a:extLst>
              <a:ext uri="{FF2B5EF4-FFF2-40B4-BE49-F238E27FC236}">
                <a16:creationId xmlns:a16="http://schemas.microsoft.com/office/drawing/2014/main" id="{84D75D8B-6CE0-9964-2F98-79D7D9415B01}"/>
              </a:ext>
            </a:extLst>
          </p:cNvPr>
          <p:cNvSpPr txBox="1"/>
          <p:nvPr/>
        </p:nvSpPr>
        <p:spPr>
          <a:xfrm>
            <a:off x="544585" y="4996787"/>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天津</a:t>
            </a:r>
          </a:p>
        </p:txBody>
      </p:sp>
      <p:sp>
        <p:nvSpPr>
          <p:cNvPr id="58" name="テキスト ボックス 57">
            <a:extLst>
              <a:ext uri="{FF2B5EF4-FFF2-40B4-BE49-F238E27FC236}">
                <a16:creationId xmlns:a16="http://schemas.microsoft.com/office/drawing/2014/main" id="{E4582A34-AA81-CCA8-13B8-5D1C57F8B6C8}"/>
              </a:ext>
            </a:extLst>
          </p:cNvPr>
          <p:cNvSpPr txBox="1"/>
          <p:nvPr/>
        </p:nvSpPr>
        <p:spPr>
          <a:xfrm>
            <a:off x="876627" y="4999953"/>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上海</a:t>
            </a:r>
          </a:p>
        </p:txBody>
      </p:sp>
      <p:sp>
        <p:nvSpPr>
          <p:cNvPr id="59" name="テキスト ボックス 58">
            <a:extLst>
              <a:ext uri="{FF2B5EF4-FFF2-40B4-BE49-F238E27FC236}">
                <a16:creationId xmlns:a16="http://schemas.microsoft.com/office/drawing/2014/main" id="{E94E292F-65A1-8072-E30A-A4AB5785F0BA}"/>
              </a:ext>
            </a:extLst>
          </p:cNvPr>
          <p:cNvSpPr txBox="1"/>
          <p:nvPr/>
        </p:nvSpPr>
        <p:spPr>
          <a:xfrm>
            <a:off x="185009" y="5003206"/>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香港</a:t>
            </a:r>
          </a:p>
        </p:txBody>
      </p:sp>
      <p:sp>
        <p:nvSpPr>
          <p:cNvPr id="60" name="テキスト ボックス 59">
            <a:extLst>
              <a:ext uri="{FF2B5EF4-FFF2-40B4-BE49-F238E27FC236}">
                <a16:creationId xmlns:a16="http://schemas.microsoft.com/office/drawing/2014/main" id="{30AC2180-948C-B420-3C60-06A743B5E275}"/>
              </a:ext>
            </a:extLst>
          </p:cNvPr>
          <p:cNvSpPr txBox="1"/>
          <p:nvPr/>
        </p:nvSpPr>
        <p:spPr>
          <a:xfrm>
            <a:off x="1269783" y="3078878"/>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上海</a:t>
            </a:r>
          </a:p>
        </p:txBody>
      </p:sp>
      <p:sp>
        <p:nvSpPr>
          <p:cNvPr id="3078" name="四角形: 角を丸くする 3077">
            <a:extLst>
              <a:ext uri="{FF2B5EF4-FFF2-40B4-BE49-F238E27FC236}">
                <a16:creationId xmlns:a16="http://schemas.microsoft.com/office/drawing/2014/main" id="{1EA64AB3-FFA8-B4DC-E545-7C5A2E4E826D}"/>
              </a:ext>
            </a:extLst>
          </p:cNvPr>
          <p:cNvSpPr/>
          <p:nvPr/>
        </p:nvSpPr>
        <p:spPr>
          <a:xfrm>
            <a:off x="2312513" y="5485972"/>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新郷機関</a:t>
            </a:r>
          </a:p>
        </p:txBody>
      </p:sp>
      <p:sp>
        <p:nvSpPr>
          <p:cNvPr id="3079" name="四角形: 角を丸くする 3078">
            <a:extLst>
              <a:ext uri="{FF2B5EF4-FFF2-40B4-BE49-F238E27FC236}">
                <a16:creationId xmlns:a16="http://schemas.microsoft.com/office/drawing/2014/main" id="{462CCD58-8A4F-8DA7-E491-6B4F27CCC315}"/>
              </a:ext>
            </a:extLst>
          </p:cNvPr>
          <p:cNvSpPr/>
          <p:nvPr/>
        </p:nvSpPr>
        <p:spPr>
          <a:xfrm>
            <a:off x="1954960" y="5485971"/>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済南機関</a:t>
            </a:r>
          </a:p>
        </p:txBody>
      </p:sp>
      <p:sp>
        <p:nvSpPr>
          <p:cNvPr id="3080" name="四角形: 角を丸くする 3079">
            <a:extLst>
              <a:ext uri="{FF2B5EF4-FFF2-40B4-BE49-F238E27FC236}">
                <a16:creationId xmlns:a16="http://schemas.microsoft.com/office/drawing/2014/main" id="{32336060-C0ED-63AE-3414-0E0CE284A624}"/>
              </a:ext>
            </a:extLst>
          </p:cNvPr>
          <p:cNvSpPr/>
          <p:nvPr/>
        </p:nvSpPr>
        <p:spPr>
          <a:xfrm>
            <a:off x="1593135" y="5485972"/>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太原機関</a:t>
            </a:r>
          </a:p>
        </p:txBody>
      </p:sp>
      <p:sp>
        <p:nvSpPr>
          <p:cNvPr id="3081" name="四角形: 角を丸くする 3080">
            <a:extLst>
              <a:ext uri="{FF2B5EF4-FFF2-40B4-BE49-F238E27FC236}">
                <a16:creationId xmlns:a16="http://schemas.microsoft.com/office/drawing/2014/main" id="{A91CE5C5-6E25-CD9F-F21B-9E959AC9DA4F}"/>
              </a:ext>
            </a:extLst>
          </p:cNvPr>
          <p:cNvSpPr/>
          <p:nvPr/>
        </p:nvSpPr>
        <p:spPr>
          <a:xfrm>
            <a:off x="1235582" y="5485971"/>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北京機関</a:t>
            </a:r>
          </a:p>
        </p:txBody>
      </p:sp>
      <p:sp>
        <p:nvSpPr>
          <p:cNvPr id="3082" name="四角形: 角を丸くする 3081">
            <a:extLst>
              <a:ext uri="{FF2B5EF4-FFF2-40B4-BE49-F238E27FC236}">
                <a16:creationId xmlns:a16="http://schemas.microsoft.com/office/drawing/2014/main" id="{4E8BEB86-4EBC-4ADD-2A1C-70B231F7EECE}"/>
              </a:ext>
            </a:extLst>
          </p:cNvPr>
          <p:cNvSpPr/>
          <p:nvPr/>
        </p:nvSpPr>
        <p:spPr>
          <a:xfrm>
            <a:off x="873757" y="5485972"/>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上海機関</a:t>
            </a:r>
          </a:p>
        </p:txBody>
      </p:sp>
      <p:sp>
        <p:nvSpPr>
          <p:cNvPr id="3083" name="四角形: 角を丸くする 3082">
            <a:extLst>
              <a:ext uri="{FF2B5EF4-FFF2-40B4-BE49-F238E27FC236}">
                <a16:creationId xmlns:a16="http://schemas.microsoft.com/office/drawing/2014/main" id="{20CA4850-17D7-E120-8A38-12695B7A01B8}"/>
              </a:ext>
            </a:extLst>
          </p:cNvPr>
          <p:cNvSpPr/>
          <p:nvPr/>
        </p:nvSpPr>
        <p:spPr>
          <a:xfrm>
            <a:off x="516204" y="5485971"/>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南京機関</a:t>
            </a:r>
          </a:p>
        </p:txBody>
      </p:sp>
      <p:sp>
        <p:nvSpPr>
          <p:cNvPr id="3084" name="四角形: 角を丸くする 3083">
            <a:extLst>
              <a:ext uri="{FF2B5EF4-FFF2-40B4-BE49-F238E27FC236}">
                <a16:creationId xmlns:a16="http://schemas.microsoft.com/office/drawing/2014/main" id="{BC4463CF-8DF0-8629-C6A7-6F105694FEA8}"/>
              </a:ext>
            </a:extLst>
          </p:cNvPr>
          <p:cNvSpPr/>
          <p:nvPr/>
        </p:nvSpPr>
        <p:spPr>
          <a:xfrm>
            <a:off x="3031891" y="5479866"/>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衝陽機関</a:t>
            </a:r>
          </a:p>
        </p:txBody>
      </p:sp>
      <p:sp>
        <p:nvSpPr>
          <p:cNvPr id="3085" name="四角形: 角を丸くする 3084">
            <a:extLst>
              <a:ext uri="{FF2B5EF4-FFF2-40B4-BE49-F238E27FC236}">
                <a16:creationId xmlns:a16="http://schemas.microsoft.com/office/drawing/2014/main" id="{3A63B072-C94E-7177-47BA-D73D7951B232}"/>
              </a:ext>
            </a:extLst>
          </p:cNvPr>
          <p:cNvSpPr/>
          <p:nvPr/>
        </p:nvSpPr>
        <p:spPr>
          <a:xfrm>
            <a:off x="2674338" y="5479865"/>
            <a:ext cx="303212" cy="1053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BIZ UDPゴシック" panose="020B0400000000000000" pitchFamily="50" charset="-128"/>
                <a:ea typeface="BIZ UDPゴシック" panose="020B0400000000000000" pitchFamily="50" charset="-128"/>
              </a:rPr>
              <a:t>漢口機関</a:t>
            </a:r>
          </a:p>
        </p:txBody>
      </p:sp>
      <p:sp>
        <p:nvSpPr>
          <p:cNvPr id="3086" name="四角形: 角を丸くする 3085">
            <a:extLst>
              <a:ext uri="{FF2B5EF4-FFF2-40B4-BE49-F238E27FC236}">
                <a16:creationId xmlns:a16="http://schemas.microsoft.com/office/drawing/2014/main" id="{AA8E6017-272D-971E-B52F-91E40BD7EF9B}"/>
              </a:ext>
            </a:extLst>
          </p:cNvPr>
          <p:cNvSpPr/>
          <p:nvPr/>
        </p:nvSpPr>
        <p:spPr>
          <a:xfrm>
            <a:off x="81450" y="5505754"/>
            <a:ext cx="253643" cy="10080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ysClr val="windowText" lastClr="000000"/>
                </a:solidFill>
                <a:latin typeface="BIZ UDPゴシック" panose="020B0400000000000000" pitchFamily="50" charset="-128"/>
                <a:ea typeface="BIZ UDPゴシック" panose="020B0400000000000000" pitchFamily="50" charset="-128"/>
              </a:rPr>
              <a:t>南京対米部</a:t>
            </a:r>
          </a:p>
        </p:txBody>
      </p:sp>
      <p:cxnSp>
        <p:nvCxnSpPr>
          <p:cNvPr id="3088" name="コネクタ: カギ線 3087">
            <a:extLst>
              <a:ext uri="{FF2B5EF4-FFF2-40B4-BE49-F238E27FC236}">
                <a16:creationId xmlns:a16="http://schemas.microsoft.com/office/drawing/2014/main" id="{E1F8D614-82D3-7839-10F8-13BF5A1B991E}"/>
              </a:ext>
            </a:extLst>
          </p:cNvPr>
          <p:cNvCxnSpPr>
            <a:stCxn id="4" idx="2"/>
            <a:endCxn id="6" idx="0"/>
          </p:cNvCxnSpPr>
          <p:nvPr/>
        </p:nvCxnSpPr>
        <p:spPr>
          <a:xfrm rot="16200000" flipH="1">
            <a:off x="9139788" y="-94201"/>
            <a:ext cx="591686" cy="29656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0" name="コネクタ: カギ線 3089">
            <a:extLst>
              <a:ext uri="{FF2B5EF4-FFF2-40B4-BE49-F238E27FC236}">
                <a16:creationId xmlns:a16="http://schemas.microsoft.com/office/drawing/2014/main" id="{4C2AAC66-58CB-8A1F-3CE7-8273B83ED2B9}"/>
              </a:ext>
            </a:extLst>
          </p:cNvPr>
          <p:cNvCxnSpPr>
            <a:stCxn id="4" idx="2"/>
            <a:endCxn id="8" idx="0"/>
          </p:cNvCxnSpPr>
          <p:nvPr/>
        </p:nvCxnSpPr>
        <p:spPr>
          <a:xfrm rot="5400000">
            <a:off x="6466287" y="197915"/>
            <a:ext cx="591685" cy="23813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2" name="直線コネクタ 3091">
            <a:extLst>
              <a:ext uri="{FF2B5EF4-FFF2-40B4-BE49-F238E27FC236}">
                <a16:creationId xmlns:a16="http://schemas.microsoft.com/office/drawing/2014/main" id="{92A60AD7-DB53-C81B-8C61-D8C5798CF284}"/>
              </a:ext>
            </a:extLst>
          </p:cNvPr>
          <p:cNvCxnSpPr>
            <a:stCxn id="4" idx="2"/>
            <a:endCxn id="7" idx="0"/>
          </p:cNvCxnSpPr>
          <p:nvPr/>
        </p:nvCxnSpPr>
        <p:spPr>
          <a:xfrm>
            <a:off x="7952822" y="1092766"/>
            <a:ext cx="4256" cy="591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4" name="コネクタ: カギ線 3093">
            <a:extLst>
              <a:ext uri="{FF2B5EF4-FFF2-40B4-BE49-F238E27FC236}">
                <a16:creationId xmlns:a16="http://schemas.microsoft.com/office/drawing/2014/main" id="{8F481548-FD8D-4CFA-005C-BCE3A6CA58CA}"/>
              </a:ext>
            </a:extLst>
          </p:cNvPr>
          <p:cNvCxnSpPr>
            <a:stCxn id="8" idx="2"/>
            <a:endCxn id="41" idx="0"/>
          </p:cNvCxnSpPr>
          <p:nvPr/>
        </p:nvCxnSpPr>
        <p:spPr>
          <a:xfrm rot="16200000" flipH="1">
            <a:off x="5570504" y="2046610"/>
            <a:ext cx="524856" cy="52299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6" name="コネクタ: カギ線 3095">
            <a:extLst>
              <a:ext uri="{FF2B5EF4-FFF2-40B4-BE49-F238E27FC236}">
                <a16:creationId xmlns:a16="http://schemas.microsoft.com/office/drawing/2014/main" id="{BC78780A-2350-169A-C752-CD2B815EDE66}"/>
              </a:ext>
            </a:extLst>
          </p:cNvPr>
          <p:cNvCxnSpPr>
            <a:stCxn id="8" idx="2"/>
            <a:endCxn id="44" idx="0"/>
          </p:cNvCxnSpPr>
          <p:nvPr/>
        </p:nvCxnSpPr>
        <p:spPr>
          <a:xfrm rot="5400000">
            <a:off x="5032040" y="2031136"/>
            <a:ext cx="524855" cy="5539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98" name="コネクタ: カギ線 3097">
            <a:extLst>
              <a:ext uri="{FF2B5EF4-FFF2-40B4-BE49-F238E27FC236}">
                <a16:creationId xmlns:a16="http://schemas.microsoft.com/office/drawing/2014/main" id="{32E5F130-D37C-76CF-68AF-96CEDEF5DB9E}"/>
              </a:ext>
            </a:extLst>
          </p:cNvPr>
          <p:cNvCxnSpPr>
            <a:stCxn id="8" idx="2"/>
            <a:endCxn id="43" idx="0"/>
          </p:cNvCxnSpPr>
          <p:nvPr/>
        </p:nvCxnSpPr>
        <p:spPr>
          <a:xfrm rot="5400000">
            <a:off x="5210815" y="2209913"/>
            <a:ext cx="524856" cy="1963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00" name="コネクタ: カギ線 3099">
            <a:extLst>
              <a:ext uri="{FF2B5EF4-FFF2-40B4-BE49-F238E27FC236}">
                <a16:creationId xmlns:a16="http://schemas.microsoft.com/office/drawing/2014/main" id="{B7BC373F-26D6-DB1A-9418-FCDB3E530804}"/>
              </a:ext>
            </a:extLst>
          </p:cNvPr>
          <p:cNvCxnSpPr>
            <a:stCxn id="8" idx="2"/>
            <a:endCxn id="42" idx="0"/>
          </p:cNvCxnSpPr>
          <p:nvPr/>
        </p:nvCxnSpPr>
        <p:spPr>
          <a:xfrm rot="16200000" flipH="1">
            <a:off x="5391728" y="2225385"/>
            <a:ext cx="524855" cy="1654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06" name="コネクタ: カギ線 3105">
            <a:extLst>
              <a:ext uri="{FF2B5EF4-FFF2-40B4-BE49-F238E27FC236}">
                <a16:creationId xmlns:a16="http://schemas.microsoft.com/office/drawing/2014/main" id="{B774DEF6-FE6A-0507-9AE9-ED606A83046A}"/>
              </a:ext>
            </a:extLst>
          </p:cNvPr>
          <p:cNvCxnSpPr>
            <a:stCxn id="7" idx="2"/>
            <a:endCxn id="29" idx="0"/>
          </p:cNvCxnSpPr>
          <p:nvPr/>
        </p:nvCxnSpPr>
        <p:spPr>
          <a:xfrm rot="5400000">
            <a:off x="5426934" y="2192072"/>
            <a:ext cx="2676538" cy="2383751"/>
          </a:xfrm>
          <a:prstGeom prst="bentConnector3">
            <a:avLst>
              <a:gd name="adj1" fmla="val 90731"/>
            </a:avLst>
          </a:prstGeom>
        </p:spPr>
        <p:style>
          <a:lnRef idx="1">
            <a:schemeClr val="accent1"/>
          </a:lnRef>
          <a:fillRef idx="0">
            <a:schemeClr val="accent1"/>
          </a:fillRef>
          <a:effectRef idx="0">
            <a:schemeClr val="accent1"/>
          </a:effectRef>
          <a:fontRef idx="minor">
            <a:schemeClr val="tx1"/>
          </a:fontRef>
        </p:style>
      </p:cxnSp>
      <p:cxnSp>
        <p:nvCxnSpPr>
          <p:cNvPr id="3109" name="コネクタ: カギ線 3108">
            <a:extLst>
              <a:ext uri="{FF2B5EF4-FFF2-40B4-BE49-F238E27FC236}">
                <a16:creationId xmlns:a16="http://schemas.microsoft.com/office/drawing/2014/main" id="{B7C64EBA-CCDF-AFD2-E320-8D37E03AA949}"/>
              </a:ext>
            </a:extLst>
          </p:cNvPr>
          <p:cNvCxnSpPr>
            <a:stCxn id="7" idx="2"/>
            <a:endCxn id="22" idx="0"/>
          </p:cNvCxnSpPr>
          <p:nvPr/>
        </p:nvCxnSpPr>
        <p:spPr>
          <a:xfrm rot="16200000" flipH="1">
            <a:off x="7774581" y="2228174"/>
            <a:ext cx="2676540" cy="2311547"/>
          </a:xfrm>
          <a:prstGeom prst="bentConnector3">
            <a:avLst>
              <a:gd name="adj1" fmla="val 90514"/>
            </a:avLst>
          </a:prstGeom>
        </p:spPr>
        <p:style>
          <a:lnRef idx="1">
            <a:schemeClr val="accent1"/>
          </a:lnRef>
          <a:fillRef idx="0">
            <a:schemeClr val="accent1"/>
          </a:fillRef>
          <a:effectRef idx="0">
            <a:schemeClr val="accent1"/>
          </a:effectRef>
          <a:fontRef idx="minor">
            <a:schemeClr val="tx1"/>
          </a:fontRef>
        </p:style>
      </p:cxnSp>
      <p:cxnSp>
        <p:nvCxnSpPr>
          <p:cNvPr id="3116" name="直線コネクタ 3115">
            <a:extLst>
              <a:ext uri="{FF2B5EF4-FFF2-40B4-BE49-F238E27FC236}">
                <a16:creationId xmlns:a16="http://schemas.microsoft.com/office/drawing/2014/main" id="{B49E42C2-8628-77FC-405E-2FF9475F9323}"/>
              </a:ext>
            </a:extLst>
          </p:cNvPr>
          <p:cNvCxnSpPr>
            <a:cxnSpLocks/>
            <a:stCxn id="28" idx="0"/>
          </p:cNvCxnSpPr>
          <p:nvPr/>
        </p:nvCxnSpPr>
        <p:spPr>
          <a:xfrm flipV="1">
            <a:off x="5930880" y="4485252"/>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1" name="直線コネクタ 3120">
            <a:extLst>
              <a:ext uri="{FF2B5EF4-FFF2-40B4-BE49-F238E27FC236}">
                <a16:creationId xmlns:a16="http://schemas.microsoft.com/office/drawing/2014/main" id="{739FD58C-1046-7E33-DE20-D06E04037FEA}"/>
              </a:ext>
            </a:extLst>
          </p:cNvPr>
          <p:cNvCxnSpPr>
            <a:cxnSpLocks/>
          </p:cNvCxnSpPr>
          <p:nvPr/>
        </p:nvCxnSpPr>
        <p:spPr>
          <a:xfrm flipV="1">
            <a:off x="6322019"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2" name="直線コネクタ 3121">
            <a:extLst>
              <a:ext uri="{FF2B5EF4-FFF2-40B4-BE49-F238E27FC236}">
                <a16:creationId xmlns:a16="http://schemas.microsoft.com/office/drawing/2014/main" id="{63F27106-5568-9510-7394-B1EE472EFC3E}"/>
              </a:ext>
            </a:extLst>
          </p:cNvPr>
          <p:cNvCxnSpPr>
            <a:cxnSpLocks/>
          </p:cNvCxnSpPr>
          <p:nvPr/>
        </p:nvCxnSpPr>
        <p:spPr>
          <a:xfrm flipV="1">
            <a:off x="6668846"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3" name="直線コネクタ 3122">
            <a:extLst>
              <a:ext uri="{FF2B5EF4-FFF2-40B4-BE49-F238E27FC236}">
                <a16:creationId xmlns:a16="http://schemas.microsoft.com/office/drawing/2014/main" id="{D8E20E17-F279-C0D9-2E08-C4F5A53C380D}"/>
              </a:ext>
            </a:extLst>
          </p:cNvPr>
          <p:cNvCxnSpPr>
            <a:cxnSpLocks/>
          </p:cNvCxnSpPr>
          <p:nvPr/>
        </p:nvCxnSpPr>
        <p:spPr>
          <a:xfrm flipV="1">
            <a:off x="7023225"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4" name="直線コネクタ 3123">
            <a:extLst>
              <a:ext uri="{FF2B5EF4-FFF2-40B4-BE49-F238E27FC236}">
                <a16:creationId xmlns:a16="http://schemas.microsoft.com/office/drawing/2014/main" id="{705A44AE-E885-97E5-1311-69364F2C6A99}"/>
              </a:ext>
            </a:extLst>
          </p:cNvPr>
          <p:cNvCxnSpPr>
            <a:cxnSpLocks/>
          </p:cNvCxnSpPr>
          <p:nvPr/>
        </p:nvCxnSpPr>
        <p:spPr>
          <a:xfrm flipV="1">
            <a:off x="7388224"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5" name="直線コネクタ 3124">
            <a:extLst>
              <a:ext uri="{FF2B5EF4-FFF2-40B4-BE49-F238E27FC236}">
                <a16:creationId xmlns:a16="http://schemas.microsoft.com/office/drawing/2014/main" id="{49A01CA6-9500-56A2-6600-5790BD8523AF}"/>
              </a:ext>
            </a:extLst>
          </p:cNvPr>
          <p:cNvCxnSpPr>
            <a:cxnSpLocks/>
          </p:cNvCxnSpPr>
          <p:nvPr/>
        </p:nvCxnSpPr>
        <p:spPr>
          <a:xfrm flipV="1">
            <a:off x="7750049"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6" name="直線コネクタ 3125">
            <a:extLst>
              <a:ext uri="{FF2B5EF4-FFF2-40B4-BE49-F238E27FC236}">
                <a16:creationId xmlns:a16="http://schemas.microsoft.com/office/drawing/2014/main" id="{F7A523E4-FF12-F8FF-61D7-A2B1C4ECFF05}"/>
              </a:ext>
            </a:extLst>
          </p:cNvPr>
          <p:cNvCxnSpPr>
            <a:cxnSpLocks/>
          </p:cNvCxnSpPr>
          <p:nvPr/>
        </p:nvCxnSpPr>
        <p:spPr>
          <a:xfrm flipV="1">
            <a:off x="8107602" y="4485251"/>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7" name="直線コネクタ 3126">
            <a:extLst>
              <a:ext uri="{FF2B5EF4-FFF2-40B4-BE49-F238E27FC236}">
                <a16:creationId xmlns:a16="http://schemas.microsoft.com/office/drawing/2014/main" id="{12FB306F-FAC9-B958-4EE7-D8BCDC538394}"/>
              </a:ext>
            </a:extLst>
          </p:cNvPr>
          <p:cNvCxnSpPr>
            <a:cxnSpLocks/>
          </p:cNvCxnSpPr>
          <p:nvPr/>
        </p:nvCxnSpPr>
        <p:spPr>
          <a:xfrm flipV="1">
            <a:off x="8472316"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8" name="直線コネクタ 3127">
            <a:extLst>
              <a:ext uri="{FF2B5EF4-FFF2-40B4-BE49-F238E27FC236}">
                <a16:creationId xmlns:a16="http://schemas.microsoft.com/office/drawing/2014/main" id="{127B228C-6E3B-54C5-F7BB-CA99B2DD48C9}"/>
              </a:ext>
            </a:extLst>
          </p:cNvPr>
          <p:cNvCxnSpPr>
            <a:cxnSpLocks/>
          </p:cNvCxnSpPr>
          <p:nvPr/>
        </p:nvCxnSpPr>
        <p:spPr>
          <a:xfrm flipV="1">
            <a:off x="8829869"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9" name="直線コネクタ 3128">
            <a:extLst>
              <a:ext uri="{FF2B5EF4-FFF2-40B4-BE49-F238E27FC236}">
                <a16:creationId xmlns:a16="http://schemas.microsoft.com/office/drawing/2014/main" id="{A29354F0-B46F-596C-4139-28193A9E7C9D}"/>
              </a:ext>
            </a:extLst>
          </p:cNvPr>
          <p:cNvCxnSpPr>
            <a:cxnSpLocks/>
          </p:cNvCxnSpPr>
          <p:nvPr/>
        </p:nvCxnSpPr>
        <p:spPr>
          <a:xfrm flipV="1">
            <a:off x="9191694"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0" name="直線コネクタ 3129">
            <a:extLst>
              <a:ext uri="{FF2B5EF4-FFF2-40B4-BE49-F238E27FC236}">
                <a16:creationId xmlns:a16="http://schemas.microsoft.com/office/drawing/2014/main" id="{A211857D-E050-BC52-4F35-7D9457C28E84}"/>
              </a:ext>
            </a:extLst>
          </p:cNvPr>
          <p:cNvCxnSpPr>
            <a:cxnSpLocks/>
          </p:cNvCxnSpPr>
          <p:nvPr/>
        </p:nvCxnSpPr>
        <p:spPr>
          <a:xfrm flipV="1">
            <a:off x="9526603"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1" name="直線コネクタ 3130">
            <a:extLst>
              <a:ext uri="{FF2B5EF4-FFF2-40B4-BE49-F238E27FC236}">
                <a16:creationId xmlns:a16="http://schemas.microsoft.com/office/drawing/2014/main" id="{55CBE448-66D9-0FAA-7FF7-CC507A1AD78E}"/>
              </a:ext>
            </a:extLst>
          </p:cNvPr>
          <p:cNvCxnSpPr>
            <a:cxnSpLocks/>
          </p:cNvCxnSpPr>
          <p:nvPr/>
        </p:nvCxnSpPr>
        <p:spPr>
          <a:xfrm flipV="1">
            <a:off x="9893195" y="4485250"/>
            <a:ext cx="0" cy="236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3" name="コネクタ: カギ線 3132">
            <a:extLst>
              <a:ext uri="{FF2B5EF4-FFF2-40B4-BE49-F238E27FC236}">
                <a16:creationId xmlns:a16="http://schemas.microsoft.com/office/drawing/2014/main" id="{9CA41F49-81CA-CEAE-EBB3-32DB6B6865C4}"/>
              </a:ext>
            </a:extLst>
          </p:cNvPr>
          <p:cNvCxnSpPr>
            <a:stCxn id="6" idx="2"/>
            <a:endCxn id="15" idx="0"/>
          </p:cNvCxnSpPr>
          <p:nvPr/>
        </p:nvCxnSpPr>
        <p:spPr>
          <a:xfrm rot="5400000">
            <a:off x="10231843" y="1858637"/>
            <a:ext cx="499556" cy="87364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35" name="コネクタ: カギ線 3134">
            <a:extLst>
              <a:ext uri="{FF2B5EF4-FFF2-40B4-BE49-F238E27FC236}">
                <a16:creationId xmlns:a16="http://schemas.microsoft.com/office/drawing/2014/main" id="{3D525137-FE04-0FA1-393A-3813B90DE712}"/>
              </a:ext>
            </a:extLst>
          </p:cNvPr>
          <p:cNvCxnSpPr>
            <a:stCxn id="6" idx="2"/>
            <a:endCxn id="10" idx="0"/>
          </p:cNvCxnSpPr>
          <p:nvPr/>
        </p:nvCxnSpPr>
        <p:spPr>
          <a:xfrm rot="16200000" flipH="1">
            <a:off x="11129997" y="1834122"/>
            <a:ext cx="499557" cy="9226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37" name="コネクタ: カギ線 3136">
            <a:extLst>
              <a:ext uri="{FF2B5EF4-FFF2-40B4-BE49-F238E27FC236}">
                <a16:creationId xmlns:a16="http://schemas.microsoft.com/office/drawing/2014/main" id="{5A931B1C-EDD3-B283-E95A-D63A22DDB5E6}"/>
              </a:ext>
            </a:extLst>
          </p:cNvPr>
          <p:cNvCxnSpPr>
            <a:stCxn id="6" idx="2"/>
            <a:endCxn id="14" idx="0"/>
          </p:cNvCxnSpPr>
          <p:nvPr/>
        </p:nvCxnSpPr>
        <p:spPr>
          <a:xfrm rot="5400000">
            <a:off x="10410620" y="2037414"/>
            <a:ext cx="499557" cy="51608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39" name="コネクタ: カギ線 3138">
            <a:extLst>
              <a:ext uri="{FF2B5EF4-FFF2-40B4-BE49-F238E27FC236}">
                <a16:creationId xmlns:a16="http://schemas.microsoft.com/office/drawing/2014/main" id="{3B70493B-46BD-C805-D640-B79B598754F8}"/>
              </a:ext>
            </a:extLst>
          </p:cNvPr>
          <p:cNvCxnSpPr>
            <a:stCxn id="6" idx="2"/>
            <a:endCxn id="11" idx="0"/>
          </p:cNvCxnSpPr>
          <p:nvPr/>
        </p:nvCxnSpPr>
        <p:spPr>
          <a:xfrm rot="16200000" flipH="1">
            <a:off x="10951221" y="2012899"/>
            <a:ext cx="499556" cy="5651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1" name="コネクタ: カギ線 3140">
            <a:extLst>
              <a:ext uri="{FF2B5EF4-FFF2-40B4-BE49-F238E27FC236}">
                <a16:creationId xmlns:a16="http://schemas.microsoft.com/office/drawing/2014/main" id="{67BA0E2F-FC43-F0E9-B93B-319CD6995475}"/>
              </a:ext>
            </a:extLst>
          </p:cNvPr>
          <p:cNvCxnSpPr>
            <a:stCxn id="6" idx="2"/>
            <a:endCxn id="13" idx="0"/>
          </p:cNvCxnSpPr>
          <p:nvPr/>
        </p:nvCxnSpPr>
        <p:spPr>
          <a:xfrm rot="5400000">
            <a:off x="10591532" y="2218326"/>
            <a:ext cx="499556" cy="15426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3" name="コネクタ: カギ線 3142">
            <a:extLst>
              <a:ext uri="{FF2B5EF4-FFF2-40B4-BE49-F238E27FC236}">
                <a16:creationId xmlns:a16="http://schemas.microsoft.com/office/drawing/2014/main" id="{3118AAE2-A6EE-FB8D-A781-393F43560A81}"/>
              </a:ext>
            </a:extLst>
          </p:cNvPr>
          <p:cNvCxnSpPr>
            <a:stCxn id="6" idx="2"/>
            <a:endCxn id="12" idx="0"/>
          </p:cNvCxnSpPr>
          <p:nvPr/>
        </p:nvCxnSpPr>
        <p:spPr>
          <a:xfrm rot="16200000" flipH="1">
            <a:off x="10770308" y="2193811"/>
            <a:ext cx="499557" cy="2032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5" name="コネクタ: カギ線 3144">
            <a:extLst>
              <a:ext uri="{FF2B5EF4-FFF2-40B4-BE49-F238E27FC236}">
                <a16:creationId xmlns:a16="http://schemas.microsoft.com/office/drawing/2014/main" id="{8D898952-D836-7EB0-A3D6-9EEEE4939FD9}"/>
              </a:ext>
            </a:extLst>
          </p:cNvPr>
          <p:cNvCxnSpPr>
            <a:stCxn id="34" idx="2"/>
            <a:endCxn id="40" idx="0"/>
          </p:cNvCxnSpPr>
          <p:nvPr/>
        </p:nvCxnSpPr>
        <p:spPr>
          <a:xfrm rot="5400000">
            <a:off x="1445955" y="827707"/>
            <a:ext cx="449323" cy="98190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7" name="コネクタ: カギ線 3146">
            <a:extLst>
              <a:ext uri="{FF2B5EF4-FFF2-40B4-BE49-F238E27FC236}">
                <a16:creationId xmlns:a16="http://schemas.microsoft.com/office/drawing/2014/main" id="{70CA59F4-251B-DEB2-F73B-FA909132B5B3}"/>
              </a:ext>
            </a:extLst>
          </p:cNvPr>
          <p:cNvCxnSpPr>
            <a:stCxn id="34" idx="2"/>
            <a:endCxn id="35" idx="0"/>
          </p:cNvCxnSpPr>
          <p:nvPr/>
        </p:nvCxnSpPr>
        <p:spPr>
          <a:xfrm rot="16200000" flipH="1">
            <a:off x="2344108" y="911455"/>
            <a:ext cx="449324" cy="814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49" name="コネクタ: カギ線 3148">
            <a:extLst>
              <a:ext uri="{FF2B5EF4-FFF2-40B4-BE49-F238E27FC236}">
                <a16:creationId xmlns:a16="http://schemas.microsoft.com/office/drawing/2014/main" id="{BA4173B8-AAE2-F305-BE65-D406FF789953}"/>
              </a:ext>
            </a:extLst>
          </p:cNvPr>
          <p:cNvCxnSpPr>
            <a:stCxn id="34" idx="2"/>
            <a:endCxn id="39" idx="0"/>
          </p:cNvCxnSpPr>
          <p:nvPr/>
        </p:nvCxnSpPr>
        <p:spPr>
          <a:xfrm rot="5400000">
            <a:off x="1624731" y="1006485"/>
            <a:ext cx="449324" cy="6243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1" name="コネクタ: カギ線 3150">
            <a:extLst>
              <a:ext uri="{FF2B5EF4-FFF2-40B4-BE49-F238E27FC236}">
                <a16:creationId xmlns:a16="http://schemas.microsoft.com/office/drawing/2014/main" id="{7053C806-C201-4E45-7638-52C2DA09C045}"/>
              </a:ext>
            </a:extLst>
          </p:cNvPr>
          <p:cNvCxnSpPr>
            <a:stCxn id="34" idx="2"/>
            <a:endCxn id="36" idx="0"/>
          </p:cNvCxnSpPr>
          <p:nvPr/>
        </p:nvCxnSpPr>
        <p:spPr>
          <a:xfrm rot="16200000" flipH="1">
            <a:off x="2165333" y="1090231"/>
            <a:ext cx="449323" cy="4568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3" name="コネクタ: カギ線 3152">
            <a:extLst>
              <a:ext uri="{FF2B5EF4-FFF2-40B4-BE49-F238E27FC236}">
                <a16:creationId xmlns:a16="http://schemas.microsoft.com/office/drawing/2014/main" id="{9F8ED078-DD4B-EBE1-66E2-30A7B092FB40}"/>
              </a:ext>
            </a:extLst>
          </p:cNvPr>
          <p:cNvCxnSpPr>
            <a:stCxn id="34" idx="2"/>
            <a:endCxn id="38" idx="0"/>
          </p:cNvCxnSpPr>
          <p:nvPr/>
        </p:nvCxnSpPr>
        <p:spPr>
          <a:xfrm rot="5400000">
            <a:off x="1805644" y="1187396"/>
            <a:ext cx="449323" cy="2625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5" name="コネクタ: カギ線 3154">
            <a:extLst>
              <a:ext uri="{FF2B5EF4-FFF2-40B4-BE49-F238E27FC236}">
                <a16:creationId xmlns:a16="http://schemas.microsoft.com/office/drawing/2014/main" id="{21852E49-C017-1FEB-9C67-F144E19AE209}"/>
              </a:ext>
            </a:extLst>
          </p:cNvPr>
          <p:cNvCxnSpPr>
            <a:stCxn id="34" idx="2"/>
            <a:endCxn id="37" idx="0"/>
          </p:cNvCxnSpPr>
          <p:nvPr/>
        </p:nvCxnSpPr>
        <p:spPr>
          <a:xfrm rot="16200000" flipH="1">
            <a:off x="1984419" y="1271144"/>
            <a:ext cx="449324" cy="950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59" name="直線コネクタ 3158">
            <a:extLst>
              <a:ext uri="{FF2B5EF4-FFF2-40B4-BE49-F238E27FC236}">
                <a16:creationId xmlns:a16="http://schemas.microsoft.com/office/drawing/2014/main" id="{7A71A564-E4E4-C13F-2E94-79EFB0E55AA0}"/>
              </a:ext>
            </a:extLst>
          </p:cNvPr>
          <p:cNvCxnSpPr>
            <a:stCxn id="40" idx="2"/>
            <a:endCxn id="54" idx="0"/>
          </p:cNvCxnSpPr>
          <p:nvPr/>
        </p:nvCxnSpPr>
        <p:spPr>
          <a:xfrm flipH="1">
            <a:off x="1178695" y="3114213"/>
            <a:ext cx="970" cy="351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1" name="コネクタ: カギ線 3160">
            <a:extLst>
              <a:ext uri="{FF2B5EF4-FFF2-40B4-BE49-F238E27FC236}">
                <a16:creationId xmlns:a16="http://schemas.microsoft.com/office/drawing/2014/main" id="{924A1EEB-7DF8-4851-0A42-5F0327876D17}"/>
              </a:ext>
            </a:extLst>
          </p:cNvPr>
          <p:cNvCxnSpPr>
            <a:stCxn id="40" idx="2"/>
            <a:endCxn id="56" idx="0"/>
          </p:cNvCxnSpPr>
          <p:nvPr/>
        </p:nvCxnSpPr>
        <p:spPr>
          <a:xfrm rot="5400000">
            <a:off x="643842" y="2929688"/>
            <a:ext cx="351299" cy="72034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63" name="コネクタ: カギ線 3162">
            <a:extLst>
              <a:ext uri="{FF2B5EF4-FFF2-40B4-BE49-F238E27FC236}">
                <a16:creationId xmlns:a16="http://schemas.microsoft.com/office/drawing/2014/main" id="{13D225F7-F8FE-6285-C3AA-5099441F364D}"/>
              </a:ext>
            </a:extLst>
          </p:cNvPr>
          <p:cNvCxnSpPr>
            <a:stCxn id="40" idx="2"/>
            <a:endCxn id="55" idx="0"/>
          </p:cNvCxnSpPr>
          <p:nvPr/>
        </p:nvCxnSpPr>
        <p:spPr>
          <a:xfrm rot="5400000">
            <a:off x="822618" y="3108466"/>
            <a:ext cx="351300" cy="36279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65" name="直線コネクタ 3164">
            <a:extLst>
              <a:ext uri="{FF2B5EF4-FFF2-40B4-BE49-F238E27FC236}">
                <a16:creationId xmlns:a16="http://schemas.microsoft.com/office/drawing/2014/main" id="{0F76FEFB-9552-2D43-6D27-DBA1B8F0504F}"/>
              </a:ext>
            </a:extLst>
          </p:cNvPr>
          <p:cNvCxnSpPr>
            <a:stCxn id="35" idx="2"/>
            <a:endCxn id="48" idx="0"/>
          </p:cNvCxnSpPr>
          <p:nvPr/>
        </p:nvCxnSpPr>
        <p:spPr>
          <a:xfrm>
            <a:off x="2975974" y="3114214"/>
            <a:ext cx="2276" cy="35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7" name="コネクタ: カギ線 3166">
            <a:extLst>
              <a:ext uri="{FF2B5EF4-FFF2-40B4-BE49-F238E27FC236}">
                <a16:creationId xmlns:a16="http://schemas.microsoft.com/office/drawing/2014/main" id="{68E410F8-A7CD-815B-A872-7A5F8512EBC0}"/>
              </a:ext>
            </a:extLst>
          </p:cNvPr>
          <p:cNvCxnSpPr>
            <a:stCxn id="35" idx="2"/>
            <a:endCxn id="45" idx="0"/>
          </p:cNvCxnSpPr>
          <p:nvPr/>
        </p:nvCxnSpPr>
        <p:spPr>
          <a:xfrm rot="16200000" flipH="1">
            <a:off x="3339928" y="2750259"/>
            <a:ext cx="351299" cy="10792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69" name="コネクタ: カギ線 3168">
            <a:extLst>
              <a:ext uri="{FF2B5EF4-FFF2-40B4-BE49-F238E27FC236}">
                <a16:creationId xmlns:a16="http://schemas.microsoft.com/office/drawing/2014/main" id="{D73C323F-A39E-6343-27EE-4B1759FD5145}"/>
              </a:ext>
            </a:extLst>
          </p:cNvPr>
          <p:cNvCxnSpPr>
            <a:stCxn id="35" idx="2"/>
            <a:endCxn id="46" idx="0"/>
          </p:cNvCxnSpPr>
          <p:nvPr/>
        </p:nvCxnSpPr>
        <p:spPr>
          <a:xfrm rot="16200000" flipH="1">
            <a:off x="3161152" y="2929036"/>
            <a:ext cx="351298" cy="7216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71" name="コネクタ: カギ線 3170">
            <a:extLst>
              <a:ext uri="{FF2B5EF4-FFF2-40B4-BE49-F238E27FC236}">
                <a16:creationId xmlns:a16="http://schemas.microsoft.com/office/drawing/2014/main" id="{624EB272-692F-6497-FED8-8600AD6C3D95}"/>
              </a:ext>
            </a:extLst>
          </p:cNvPr>
          <p:cNvCxnSpPr>
            <a:stCxn id="35" idx="2"/>
            <a:endCxn id="47" idx="0"/>
          </p:cNvCxnSpPr>
          <p:nvPr/>
        </p:nvCxnSpPr>
        <p:spPr>
          <a:xfrm rot="16200000" flipH="1">
            <a:off x="2980239" y="3109948"/>
            <a:ext cx="351299" cy="3598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75" name="コネクタ: カギ線 3174">
            <a:extLst>
              <a:ext uri="{FF2B5EF4-FFF2-40B4-BE49-F238E27FC236}">
                <a16:creationId xmlns:a16="http://schemas.microsoft.com/office/drawing/2014/main" id="{F4717162-459F-C64E-5E0C-16578E8818BF}"/>
              </a:ext>
            </a:extLst>
          </p:cNvPr>
          <p:cNvCxnSpPr>
            <a:stCxn id="37" idx="2"/>
            <a:endCxn id="3084" idx="0"/>
          </p:cNvCxnSpPr>
          <p:nvPr/>
        </p:nvCxnSpPr>
        <p:spPr>
          <a:xfrm rot="16200000" flipH="1">
            <a:off x="1537220" y="3833589"/>
            <a:ext cx="2365652" cy="926901"/>
          </a:xfrm>
          <a:prstGeom prst="bentConnector3">
            <a:avLst>
              <a:gd name="adj1" fmla="val 92865"/>
            </a:avLst>
          </a:prstGeom>
        </p:spPr>
        <p:style>
          <a:lnRef idx="1">
            <a:schemeClr val="accent1"/>
          </a:lnRef>
          <a:fillRef idx="0">
            <a:schemeClr val="accent1"/>
          </a:fillRef>
          <a:effectRef idx="0">
            <a:schemeClr val="accent1"/>
          </a:effectRef>
          <a:fontRef idx="minor">
            <a:schemeClr val="tx1"/>
          </a:fontRef>
        </p:style>
      </p:cxnSp>
      <p:cxnSp>
        <p:nvCxnSpPr>
          <p:cNvPr id="3178" name="コネクタ: カギ線 3177">
            <a:extLst>
              <a:ext uri="{FF2B5EF4-FFF2-40B4-BE49-F238E27FC236}">
                <a16:creationId xmlns:a16="http://schemas.microsoft.com/office/drawing/2014/main" id="{E02019C4-31F4-8416-22AD-F256D0B95DA7}"/>
              </a:ext>
            </a:extLst>
          </p:cNvPr>
          <p:cNvCxnSpPr>
            <a:cxnSpLocks/>
          </p:cNvCxnSpPr>
          <p:nvPr/>
        </p:nvCxnSpPr>
        <p:spPr>
          <a:xfrm rot="5400000">
            <a:off x="284618" y="3508378"/>
            <a:ext cx="2365895" cy="1588786"/>
          </a:xfrm>
          <a:prstGeom prst="bentConnector3">
            <a:avLst>
              <a:gd name="adj1" fmla="val 92613"/>
            </a:avLst>
          </a:prstGeom>
        </p:spPr>
        <p:style>
          <a:lnRef idx="1">
            <a:schemeClr val="accent1"/>
          </a:lnRef>
          <a:fillRef idx="0">
            <a:schemeClr val="accent1"/>
          </a:fillRef>
          <a:effectRef idx="0">
            <a:schemeClr val="accent1"/>
          </a:effectRef>
          <a:fontRef idx="minor">
            <a:schemeClr val="tx1"/>
          </a:fontRef>
        </p:style>
      </p:cxnSp>
      <p:cxnSp>
        <p:nvCxnSpPr>
          <p:cNvPr id="3184" name="直線コネクタ 3183">
            <a:extLst>
              <a:ext uri="{FF2B5EF4-FFF2-40B4-BE49-F238E27FC236}">
                <a16:creationId xmlns:a16="http://schemas.microsoft.com/office/drawing/2014/main" id="{6A746417-8B69-FA43-D6CF-44F3F852F99E}"/>
              </a:ext>
            </a:extLst>
          </p:cNvPr>
          <p:cNvCxnSpPr>
            <a:endCxn id="3079" idx="0"/>
          </p:cNvCxnSpPr>
          <p:nvPr/>
        </p:nvCxnSpPr>
        <p:spPr>
          <a:xfrm>
            <a:off x="2104990" y="5316416"/>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5" name="直線コネクタ 3184">
            <a:extLst>
              <a:ext uri="{FF2B5EF4-FFF2-40B4-BE49-F238E27FC236}">
                <a16:creationId xmlns:a16="http://schemas.microsoft.com/office/drawing/2014/main" id="{87273ACE-FE15-2424-A3B6-F2AAD3606B1A}"/>
              </a:ext>
            </a:extLst>
          </p:cNvPr>
          <p:cNvCxnSpPr/>
          <p:nvPr/>
        </p:nvCxnSpPr>
        <p:spPr>
          <a:xfrm>
            <a:off x="2468621" y="5301639"/>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6" name="直線コネクタ 3185">
            <a:extLst>
              <a:ext uri="{FF2B5EF4-FFF2-40B4-BE49-F238E27FC236}">
                <a16:creationId xmlns:a16="http://schemas.microsoft.com/office/drawing/2014/main" id="{9CB76EC0-0F52-652C-00E3-49FCAFC87104}"/>
              </a:ext>
            </a:extLst>
          </p:cNvPr>
          <p:cNvCxnSpPr/>
          <p:nvPr/>
        </p:nvCxnSpPr>
        <p:spPr>
          <a:xfrm>
            <a:off x="2830206" y="5319681"/>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9" name="直線コネクタ 3188">
            <a:extLst>
              <a:ext uri="{FF2B5EF4-FFF2-40B4-BE49-F238E27FC236}">
                <a16:creationId xmlns:a16="http://schemas.microsoft.com/office/drawing/2014/main" id="{AECBD9E0-63CE-136F-4429-38AABCDBD239}"/>
              </a:ext>
            </a:extLst>
          </p:cNvPr>
          <p:cNvCxnSpPr/>
          <p:nvPr/>
        </p:nvCxnSpPr>
        <p:spPr>
          <a:xfrm>
            <a:off x="1759489" y="5301639"/>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0" name="直線コネクタ 3189">
            <a:extLst>
              <a:ext uri="{FF2B5EF4-FFF2-40B4-BE49-F238E27FC236}">
                <a16:creationId xmlns:a16="http://schemas.microsoft.com/office/drawing/2014/main" id="{9653F7F1-774E-3CE2-12EC-ECA03EF52A5B}"/>
              </a:ext>
            </a:extLst>
          </p:cNvPr>
          <p:cNvCxnSpPr/>
          <p:nvPr/>
        </p:nvCxnSpPr>
        <p:spPr>
          <a:xfrm>
            <a:off x="1403627" y="5310310"/>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1" name="直線コネクタ 3190">
            <a:extLst>
              <a:ext uri="{FF2B5EF4-FFF2-40B4-BE49-F238E27FC236}">
                <a16:creationId xmlns:a16="http://schemas.microsoft.com/office/drawing/2014/main" id="{154141AC-CA5C-D5CC-9984-A18AED655FC9}"/>
              </a:ext>
            </a:extLst>
          </p:cNvPr>
          <p:cNvCxnSpPr/>
          <p:nvPr/>
        </p:nvCxnSpPr>
        <p:spPr>
          <a:xfrm>
            <a:off x="1039418" y="5310310"/>
            <a:ext cx="1576" cy="16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3" name="直線コネクタ 3192">
            <a:extLst>
              <a:ext uri="{FF2B5EF4-FFF2-40B4-BE49-F238E27FC236}">
                <a16:creationId xmlns:a16="http://schemas.microsoft.com/office/drawing/2014/main" id="{5F79BCB2-1668-E445-2E46-5A02BCCA988D}"/>
              </a:ext>
            </a:extLst>
          </p:cNvPr>
          <p:cNvCxnSpPr>
            <a:cxnSpLocks/>
            <a:stCxn id="3083" idx="1"/>
            <a:endCxn id="3086" idx="3"/>
          </p:cNvCxnSpPr>
          <p:nvPr/>
        </p:nvCxnSpPr>
        <p:spPr>
          <a:xfrm flipH="1" flipV="1">
            <a:off x="335093" y="6009761"/>
            <a:ext cx="181111" cy="2881"/>
          </a:xfrm>
          <a:prstGeom prst="line">
            <a:avLst/>
          </a:prstGeom>
        </p:spPr>
        <p:style>
          <a:lnRef idx="1">
            <a:schemeClr val="accent1"/>
          </a:lnRef>
          <a:fillRef idx="0">
            <a:schemeClr val="accent1"/>
          </a:fillRef>
          <a:effectRef idx="0">
            <a:schemeClr val="accent1"/>
          </a:effectRef>
          <a:fontRef idx="minor">
            <a:schemeClr val="tx1"/>
          </a:fontRef>
        </p:style>
      </p:cxnSp>
      <p:sp>
        <p:nvSpPr>
          <p:cNvPr id="3198" name="テキスト ボックス 3197">
            <a:extLst>
              <a:ext uri="{FF2B5EF4-FFF2-40B4-BE49-F238E27FC236}">
                <a16:creationId xmlns:a16="http://schemas.microsoft.com/office/drawing/2014/main" id="{4FDB9B3E-C987-2DA8-6A3C-34982A4A0B5E}"/>
              </a:ext>
            </a:extLst>
          </p:cNvPr>
          <p:cNvSpPr txBox="1"/>
          <p:nvPr/>
        </p:nvSpPr>
        <p:spPr>
          <a:xfrm>
            <a:off x="2587922" y="4633872"/>
            <a:ext cx="293697" cy="430887"/>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山西</a:t>
            </a:r>
          </a:p>
        </p:txBody>
      </p:sp>
      <p:sp>
        <p:nvSpPr>
          <p:cNvPr id="3199" name="テキスト ボックス 3198">
            <a:extLst>
              <a:ext uri="{FF2B5EF4-FFF2-40B4-BE49-F238E27FC236}">
                <a16:creationId xmlns:a16="http://schemas.microsoft.com/office/drawing/2014/main" id="{FA6564A8-B84A-B6C9-351C-333C3D679005}"/>
              </a:ext>
            </a:extLst>
          </p:cNvPr>
          <p:cNvSpPr txBox="1"/>
          <p:nvPr/>
        </p:nvSpPr>
        <p:spPr>
          <a:xfrm>
            <a:off x="3050479" y="4999953"/>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北京</a:t>
            </a:r>
          </a:p>
        </p:txBody>
      </p:sp>
      <p:sp>
        <p:nvSpPr>
          <p:cNvPr id="3200" name="テキスト ボックス 3199">
            <a:extLst>
              <a:ext uri="{FF2B5EF4-FFF2-40B4-BE49-F238E27FC236}">
                <a16:creationId xmlns:a16="http://schemas.microsoft.com/office/drawing/2014/main" id="{FE4C1256-07D3-DBDC-57AD-A55F1658B36D}"/>
              </a:ext>
            </a:extLst>
          </p:cNvPr>
          <p:cNvSpPr txBox="1"/>
          <p:nvPr/>
        </p:nvSpPr>
        <p:spPr>
          <a:xfrm>
            <a:off x="3424347" y="5007610"/>
            <a:ext cx="52510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北京</a:t>
            </a:r>
          </a:p>
        </p:txBody>
      </p:sp>
      <p:sp>
        <p:nvSpPr>
          <p:cNvPr id="3201" name="テキスト ボックス 3200">
            <a:extLst>
              <a:ext uri="{FF2B5EF4-FFF2-40B4-BE49-F238E27FC236}">
                <a16:creationId xmlns:a16="http://schemas.microsoft.com/office/drawing/2014/main" id="{99567881-A01D-58D4-8A71-7021BFA70725}"/>
              </a:ext>
            </a:extLst>
          </p:cNvPr>
          <p:cNvSpPr txBox="1"/>
          <p:nvPr/>
        </p:nvSpPr>
        <p:spPr>
          <a:xfrm>
            <a:off x="4042512" y="1829702"/>
            <a:ext cx="697716"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情報課</a:t>
            </a:r>
          </a:p>
        </p:txBody>
      </p:sp>
      <p:sp>
        <p:nvSpPr>
          <p:cNvPr id="3202" name="テキスト ボックス 3201">
            <a:extLst>
              <a:ext uri="{FF2B5EF4-FFF2-40B4-BE49-F238E27FC236}">
                <a16:creationId xmlns:a16="http://schemas.microsoft.com/office/drawing/2014/main" id="{F97474A4-D83B-96EB-3253-243460FDD8E5}"/>
              </a:ext>
            </a:extLst>
          </p:cNvPr>
          <p:cNvSpPr txBox="1"/>
          <p:nvPr/>
        </p:nvSpPr>
        <p:spPr>
          <a:xfrm>
            <a:off x="783018" y="2078505"/>
            <a:ext cx="293697" cy="600164"/>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情報課</a:t>
            </a:r>
          </a:p>
        </p:txBody>
      </p:sp>
      <p:sp>
        <p:nvSpPr>
          <p:cNvPr id="3203" name="テキスト ボックス 3202">
            <a:extLst>
              <a:ext uri="{FF2B5EF4-FFF2-40B4-BE49-F238E27FC236}">
                <a16:creationId xmlns:a16="http://schemas.microsoft.com/office/drawing/2014/main" id="{CAEFC4A3-1A1B-37DF-57CC-929D974E99C3}"/>
              </a:ext>
            </a:extLst>
          </p:cNvPr>
          <p:cNvSpPr txBox="1"/>
          <p:nvPr/>
        </p:nvSpPr>
        <p:spPr>
          <a:xfrm>
            <a:off x="10222840" y="1459240"/>
            <a:ext cx="1486717"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通信傍受／暗号解読</a:t>
            </a:r>
          </a:p>
        </p:txBody>
      </p:sp>
      <p:sp>
        <p:nvSpPr>
          <p:cNvPr id="3204" name="テキスト ボックス 3203">
            <a:extLst>
              <a:ext uri="{FF2B5EF4-FFF2-40B4-BE49-F238E27FC236}">
                <a16:creationId xmlns:a16="http://schemas.microsoft.com/office/drawing/2014/main" id="{CC5BA535-F43E-CFB9-37E2-00F447A2AC7C}"/>
              </a:ext>
            </a:extLst>
          </p:cNvPr>
          <p:cNvSpPr txBox="1"/>
          <p:nvPr/>
        </p:nvSpPr>
        <p:spPr>
          <a:xfrm>
            <a:off x="2045852" y="3374999"/>
            <a:ext cx="224564" cy="1615827"/>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通信傍受／暗号解読</a:t>
            </a:r>
          </a:p>
        </p:txBody>
      </p:sp>
    </p:spTree>
    <p:extLst>
      <p:ext uri="{BB962C8B-B14F-4D97-AF65-F5344CB8AC3E}">
        <p14:creationId xmlns:p14="http://schemas.microsoft.com/office/powerpoint/2010/main" val="2148805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特務機関・昭和通商</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D10C2F16-A8E1-E278-E873-DC67B8C94AB1}"/>
              </a:ext>
            </a:extLst>
          </p:cNvPr>
          <p:cNvSpPr/>
          <p:nvPr/>
        </p:nvSpPr>
        <p:spPr>
          <a:xfrm>
            <a:off x="5229683" y="742277"/>
            <a:ext cx="1659610" cy="387275"/>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泰平組合</a:t>
            </a:r>
          </a:p>
        </p:txBody>
      </p:sp>
      <p:sp>
        <p:nvSpPr>
          <p:cNvPr id="8" name="テキスト ボックス 7">
            <a:extLst>
              <a:ext uri="{FF2B5EF4-FFF2-40B4-BE49-F238E27FC236}">
                <a16:creationId xmlns:a16="http://schemas.microsoft.com/office/drawing/2014/main" id="{E66845B5-4F5A-BFAD-7FF2-A41BAE776BCC}"/>
              </a:ext>
            </a:extLst>
          </p:cNvPr>
          <p:cNvSpPr txBox="1"/>
          <p:nvPr/>
        </p:nvSpPr>
        <p:spPr>
          <a:xfrm>
            <a:off x="1928259" y="632237"/>
            <a:ext cx="3551489"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陸軍の旧式小銃、火砲など装備を</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中国やタイなどに輸出する組織</a:t>
            </a:r>
          </a:p>
        </p:txBody>
      </p:sp>
      <p:sp>
        <p:nvSpPr>
          <p:cNvPr id="9" name="テキスト ボックス 8">
            <a:extLst>
              <a:ext uri="{FF2B5EF4-FFF2-40B4-BE49-F238E27FC236}">
                <a16:creationId xmlns:a16="http://schemas.microsoft.com/office/drawing/2014/main" id="{70832AC1-716D-B82D-21DC-0FEE6C0583BE}"/>
              </a:ext>
            </a:extLst>
          </p:cNvPr>
          <p:cNvSpPr txBox="1"/>
          <p:nvPr/>
        </p:nvSpPr>
        <p:spPr>
          <a:xfrm>
            <a:off x="6562166" y="766636"/>
            <a:ext cx="411381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←出資：三井物産、大倉商事、高田商会</a:t>
            </a:r>
          </a:p>
        </p:txBody>
      </p:sp>
      <p:sp>
        <p:nvSpPr>
          <p:cNvPr id="10" name="矢印: 下 9">
            <a:extLst>
              <a:ext uri="{FF2B5EF4-FFF2-40B4-BE49-F238E27FC236}">
                <a16:creationId xmlns:a16="http://schemas.microsoft.com/office/drawing/2014/main" id="{854E56B8-6B78-2817-B595-CD72E5DE09FD}"/>
              </a:ext>
            </a:extLst>
          </p:cNvPr>
          <p:cNvSpPr/>
          <p:nvPr/>
        </p:nvSpPr>
        <p:spPr>
          <a:xfrm>
            <a:off x="5830645" y="1228301"/>
            <a:ext cx="516367" cy="68656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34DAA11-0071-B457-4406-5C18BD5DB5A1}"/>
              </a:ext>
            </a:extLst>
          </p:cNvPr>
          <p:cNvSpPr/>
          <p:nvPr/>
        </p:nvSpPr>
        <p:spPr>
          <a:xfrm>
            <a:off x="5103524" y="2013610"/>
            <a:ext cx="1911928" cy="485012"/>
          </a:xfrm>
          <a:prstGeom prst="roundRect">
            <a:avLst/>
          </a:prstGeom>
          <a:solidFill>
            <a:srgbClr val="002060"/>
          </a:solidFill>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BIZ UDPゴシック" panose="020B0400000000000000" pitchFamily="50" charset="-128"/>
                <a:ea typeface="BIZ UDPゴシック" panose="020B0400000000000000" pitchFamily="50" charset="-128"/>
              </a:rPr>
              <a:t>昭和通商</a:t>
            </a:r>
          </a:p>
        </p:txBody>
      </p:sp>
      <p:sp>
        <p:nvSpPr>
          <p:cNvPr id="12" name="正方形/長方形 11">
            <a:extLst>
              <a:ext uri="{FF2B5EF4-FFF2-40B4-BE49-F238E27FC236}">
                <a16:creationId xmlns:a16="http://schemas.microsoft.com/office/drawing/2014/main" id="{66519856-4FF2-9947-DBE5-431621C68BFB}"/>
              </a:ext>
            </a:extLst>
          </p:cNvPr>
          <p:cNvSpPr/>
          <p:nvPr/>
        </p:nvSpPr>
        <p:spPr>
          <a:xfrm>
            <a:off x="7607042" y="1400771"/>
            <a:ext cx="3782308" cy="9974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BIZ UDPゴシック" panose="020B0400000000000000" pitchFamily="50" charset="-128"/>
                <a:ea typeface="BIZ UDPゴシック" panose="020B0400000000000000" pitchFamily="50" charset="-128"/>
              </a:rPr>
              <a:t>■会社名：昭和通商株式会社</a:t>
            </a:r>
          </a:p>
          <a:p>
            <a:r>
              <a:rPr kumimoji="1" lang="ja-JP" altLang="en-US" sz="1200" dirty="0">
                <a:solidFill>
                  <a:schemeClr val="tx1"/>
                </a:solidFill>
                <a:latin typeface="BIZ UDPゴシック" panose="020B0400000000000000" pitchFamily="50" charset="-128"/>
                <a:ea typeface="BIZ UDPゴシック" panose="020B0400000000000000" pitchFamily="50" charset="-128"/>
              </a:rPr>
              <a:t>■設立：昭和</a:t>
            </a:r>
            <a:r>
              <a:rPr kumimoji="1" lang="en-US" altLang="ja-JP" sz="1200" dirty="0">
                <a:solidFill>
                  <a:schemeClr val="tx1"/>
                </a:solidFill>
                <a:latin typeface="BIZ UDPゴシック" panose="020B0400000000000000" pitchFamily="50" charset="-128"/>
                <a:ea typeface="BIZ UDPゴシック" panose="020B0400000000000000" pitchFamily="50" charset="-128"/>
              </a:rPr>
              <a:t>14</a:t>
            </a:r>
            <a:r>
              <a:rPr kumimoji="1" lang="ja-JP" altLang="en-US" sz="1200" dirty="0">
                <a:solidFill>
                  <a:schemeClr val="tx1"/>
                </a:solidFill>
                <a:latin typeface="BIZ UDPゴシック" panose="020B0400000000000000" pitchFamily="50" charset="-128"/>
                <a:ea typeface="BIZ UDPゴシック" panose="020B0400000000000000" pitchFamily="50" charset="-128"/>
              </a:rPr>
              <a:t>年（</a:t>
            </a:r>
            <a:r>
              <a:rPr kumimoji="1" lang="en-US" altLang="ja-JP" sz="1200" dirty="0">
                <a:solidFill>
                  <a:schemeClr val="tx1"/>
                </a:solidFill>
                <a:latin typeface="BIZ UDPゴシック" panose="020B0400000000000000" pitchFamily="50" charset="-128"/>
                <a:ea typeface="BIZ UDPゴシック" panose="020B0400000000000000" pitchFamily="50" charset="-128"/>
              </a:rPr>
              <a:t>1939</a:t>
            </a:r>
            <a:r>
              <a:rPr kumimoji="1" lang="ja-JP" altLang="en-US" sz="1200" dirty="0">
                <a:solidFill>
                  <a:schemeClr val="tx1"/>
                </a:solidFill>
                <a:latin typeface="BIZ UDPゴシック" panose="020B0400000000000000" pitchFamily="50" charset="-128"/>
                <a:ea typeface="BIZ UDPゴシック" panose="020B0400000000000000" pitchFamily="50" charset="-128"/>
              </a:rPr>
              <a:t>年）</a:t>
            </a:r>
            <a:r>
              <a:rPr kumimoji="1" lang="en-US" altLang="ja-JP" sz="1200" dirty="0">
                <a:solidFill>
                  <a:schemeClr val="tx1"/>
                </a:solidFill>
                <a:latin typeface="BIZ UDPゴシック" panose="020B0400000000000000" pitchFamily="50" charset="-128"/>
                <a:ea typeface="BIZ UDPゴシック" panose="020B0400000000000000" pitchFamily="50" charset="-128"/>
              </a:rPr>
              <a:t>4</a:t>
            </a:r>
            <a:r>
              <a:rPr kumimoji="1" lang="ja-JP" altLang="en-US" sz="1200" dirty="0">
                <a:solidFill>
                  <a:schemeClr val="tx1"/>
                </a:solidFill>
                <a:latin typeface="BIZ UDPゴシック" panose="020B0400000000000000" pitchFamily="50" charset="-128"/>
                <a:ea typeface="BIZ UDPゴシック" panose="020B0400000000000000" pitchFamily="50" charset="-128"/>
              </a:rPr>
              <a:t>月</a:t>
            </a:r>
            <a:r>
              <a:rPr kumimoji="1" lang="en-US" altLang="ja-JP" sz="1200" dirty="0">
                <a:solidFill>
                  <a:schemeClr val="tx1"/>
                </a:solidFill>
                <a:latin typeface="BIZ UDPゴシック" panose="020B0400000000000000" pitchFamily="50" charset="-128"/>
                <a:ea typeface="BIZ UDPゴシック" panose="020B0400000000000000" pitchFamily="50" charset="-128"/>
              </a:rPr>
              <a:t>20</a:t>
            </a:r>
            <a:r>
              <a:rPr kumimoji="1" lang="ja-JP" altLang="en-US" sz="1200" dirty="0">
                <a:solidFill>
                  <a:schemeClr val="tx1"/>
                </a:solidFill>
                <a:latin typeface="BIZ UDPゴシック" panose="020B0400000000000000" pitchFamily="50" charset="-128"/>
                <a:ea typeface="BIZ UDPゴシック" panose="020B0400000000000000" pitchFamily="50" charset="-128"/>
              </a:rPr>
              <a:t>日</a:t>
            </a:r>
          </a:p>
          <a:p>
            <a:r>
              <a:rPr kumimoji="1" lang="ja-JP" altLang="en-US" sz="1200" dirty="0">
                <a:solidFill>
                  <a:schemeClr val="tx1"/>
                </a:solidFill>
                <a:latin typeface="BIZ UDPゴシック" panose="020B0400000000000000" pitchFamily="50" charset="-128"/>
                <a:ea typeface="BIZ UDPゴシック" panose="020B0400000000000000" pitchFamily="50" charset="-128"/>
              </a:rPr>
              <a:t>■資本金：</a:t>
            </a:r>
            <a:r>
              <a:rPr kumimoji="1" lang="en-US" altLang="ja-JP" sz="1200" dirty="0">
                <a:solidFill>
                  <a:schemeClr val="tx1"/>
                </a:solidFill>
                <a:latin typeface="BIZ UDPゴシック" panose="020B0400000000000000" pitchFamily="50" charset="-128"/>
                <a:ea typeface="BIZ UDPゴシック" panose="020B0400000000000000" pitchFamily="50" charset="-128"/>
              </a:rPr>
              <a:t>1,500</a:t>
            </a:r>
            <a:r>
              <a:rPr kumimoji="1" lang="ja-JP" altLang="en-US" sz="1200" dirty="0">
                <a:solidFill>
                  <a:schemeClr val="tx1"/>
                </a:solidFill>
                <a:latin typeface="BIZ UDPゴシック" panose="020B0400000000000000" pitchFamily="50" charset="-128"/>
                <a:ea typeface="BIZ UDPゴシック" panose="020B0400000000000000" pitchFamily="50" charset="-128"/>
              </a:rPr>
              <a:t>万円</a:t>
            </a:r>
          </a:p>
          <a:p>
            <a:r>
              <a:rPr kumimoji="1" lang="ja-JP" altLang="en-US" sz="1200" dirty="0">
                <a:solidFill>
                  <a:schemeClr val="tx1"/>
                </a:solidFill>
                <a:latin typeface="BIZ UDPゴシック" panose="020B0400000000000000" pitchFamily="50" charset="-128"/>
                <a:ea typeface="BIZ UDPゴシック" panose="020B0400000000000000" pitchFamily="50" charset="-128"/>
              </a:rPr>
              <a:t>■代表者：堀三也</a:t>
            </a:r>
            <a:endParaRPr kumimoji="1" lang="en-US" altLang="ja-JP" sz="1200" dirty="0">
              <a:solidFill>
                <a:schemeClr val="tx1"/>
              </a:solidFill>
              <a:latin typeface="BIZ UDPゴシック" panose="020B0400000000000000" pitchFamily="50" charset="-128"/>
              <a:ea typeface="BIZ UDPゴシック" panose="020B0400000000000000" pitchFamily="50" charset="-128"/>
            </a:endParaRPr>
          </a:p>
          <a:p>
            <a:r>
              <a:rPr kumimoji="1" lang="ja-JP" altLang="en-US" sz="1200" dirty="0">
                <a:solidFill>
                  <a:schemeClr val="tx1"/>
                </a:solidFill>
                <a:latin typeface="BIZ UDPゴシック" panose="020B0400000000000000" pitchFamily="50" charset="-128"/>
                <a:ea typeface="BIZ UDPゴシック" panose="020B0400000000000000" pitchFamily="50" charset="-128"/>
              </a:rPr>
              <a:t>■株主：三井物産、三菱商事、大倉商事</a:t>
            </a:r>
            <a:r>
              <a:rPr kumimoji="1" lang="en-US" altLang="ja-JP" sz="1200" dirty="0">
                <a:solidFill>
                  <a:schemeClr val="tx1"/>
                </a:solidFill>
                <a:latin typeface="BIZ UDPゴシック" panose="020B0400000000000000" pitchFamily="50" charset="-128"/>
                <a:ea typeface="BIZ UDPゴシック" panose="020B0400000000000000" pitchFamily="50" charset="-128"/>
              </a:rPr>
              <a:t>(</a:t>
            </a:r>
            <a:r>
              <a:rPr kumimoji="1" lang="ja-JP" altLang="en-US" sz="1200" dirty="0">
                <a:solidFill>
                  <a:schemeClr val="tx1"/>
                </a:solidFill>
                <a:latin typeface="BIZ UDPゴシック" panose="020B0400000000000000" pitchFamily="50" charset="-128"/>
                <a:ea typeface="BIZ UDPゴシック" panose="020B0400000000000000" pitchFamily="50" charset="-128"/>
              </a:rPr>
              <a:t>各</a:t>
            </a:r>
            <a:r>
              <a:rPr kumimoji="1" lang="en-US" altLang="ja-JP" sz="1200" dirty="0">
                <a:solidFill>
                  <a:schemeClr val="tx1"/>
                </a:solidFill>
                <a:latin typeface="BIZ UDPゴシック" panose="020B0400000000000000" pitchFamily="50" charset="-128"/>
                <a:ea typeface="BIZ UDPゴシック" panose="020B0400000000000000" pitchFamily="50" charset="-128"/>
              </a:rPr>
              <a:t>500</a:t>
            </a:r>
            <a:r>
              <a:rPr kumimoji="1" lang="ja-JP" altLang="en-US" sz="1200" dirty="0">
                <a:solidFill>
                  <a:schemeClr val="tx1"/>
                </a:solidFill>
                <a:latin typeface="BIZ UDPゴシック" panose="020B0400000000000000" pitchFamily="50" charset="-128"/>
                <a:ea typeface="BIZ UDPゴシック" panose="020B0400000000000000" pitchFamily="50" charset="-128"/>
              </a:rPr>
              <a:t>万円</a:t>
            </a:r>
            <a:r>
              <a:rPr kumimoji="1" lang="en-US" altLang="ja-JP" sz="1200" dirty="0">
                <a:solidFill>
                  <a:schemeClr val="tx1"/>
                </a:solidFill>
                <a:latin typeface="BIZ UDPゴシック" panose="020B0400000000000000" pitchFamily="50" charset="-128"/>
                <a:ea typeface="BIZ UDPゴシック" panose="020B0400000000000000" pitchFamily="50" charset="-128"/>
              </a:rPr>
              <a:t>)</a:t>
            </a:r>
          </a:p>
        </p:txBody>
      </p:sp>
      <p:sp>
        <p:nvSpPr>
          <p:cNvPr id="13" name="四角形: 角を丸くする 12">
            <a:extLst>
              <a:ext uri="{FF2B5EF4-FFF2-40B4-BE49-F238E27FC236}">
                <a16:creationId xmlns:a16="http://schemas.microsoft.com/office/drawing/2014/main" id="{111A29FC-BF67-B66C-2AD5-771E6E2F4C93}"/>
              </a:ext>
            </a:extLst>
          </p:cNvPr>
          <p:cNvSpPr/>
          <p:nvPr/>
        </p:nvSpPr>
        <p:spPr>
          <a:xfrm>
            <a:off x="4930599" y="2950541"/>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専務社長：</a:t>
            </a:r>
            <a:r>
              <a:rPr lang="ja-JP" altLang="en-US" sz="2000" dirty="0">
                <a:latin typeface="BIZ UDPゴシック" panose="020B0400000000000000" pitchFamily="50" charset="-128"/>
                <a:ea typeface="BIZ UDPゴシック" panose="020B0400000000000000" pitchFamily="50" charset="-128"/>
              </a:rPr>
              <a:t>堀三也</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15" name="直線コネクタ 14">
            <a:extLst>
              <a:ext uri="{FF2B5EF4-FFF2-40B4-BE49-F238E27FC236}">
                <a16:creationId xmlns:a16="http://schemas.microsoft.com/office/drawing/2014/main" id="{BC91CC85-CDAB-F290-F581-8EEF7D4A5C6F}"/>
              </a:ext>
            </a:extLst>
          </p:cNvPr>
          <p:cNvCxnSpPr>
            <a:cxnSpLocks/>
            <a:stCxn id="11" idx="2"/>
            <a:endCxn id="13" idx="0"/>
          </p:cNvCxnSpPr>
          <p:nvPr/>
        </p:nvCxnSpPr>
        <p:spPr>
          <a:xfrm>
            <a:off x="6059488" y="2498622"/>
            <a:ext cx="0" cy="451919"/>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2F8CF495-80AF-D29E-F24B-88BA7C877ACA}"/>
              </a:ext>
            </a:extLst>
          </p:cNvPr>
          <p:cNvSpPr/>
          <p:nvPr/>
        </p:nvSpPr>
        <p:spPr>
          <a:xfrm>
            <a:off x="8677581" y="2710237"/>
            <a:ext cx="1911928" cy="96634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非常勤取締役</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三井物産社長</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石田礼助</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20" name="直線コネクタ 19">
            <a:extLst>
              <a:ext uri="{FF2B5EF4-FFF2-40B4-BE49-F238E27FC236}">
                <a16:creationId xmlns:a16="http://schemas.microsoft.com/office/drawing/2014/main" id="{119DAEEB-E7AD-8617-5E4F-66CF01F1E217}"/>
              </a:ext>
            </a:extLst>
          </p:cNvPr>
          <p:cNvCxnSpPr>
            <a:cxnSpLocks/>
            <a:stCxn id="13" idx="3"/>
            <a:endCxn id="18" idx="1"/>
          </p:cNvCxnSpPr>
          <p:nvPr/>
        </p:nvCxnSpPr>
        <p:spPr>
          <a:xfrm>
            <a:off x="7188377" y="3193047"/>
            <a:ext cx="1489204" cy="36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37A20500-54E6-17CB-66E1-6B137AB185F4}"/>
              </a:ext>
            </a:extLst>
          </p:cNvPr>
          <p:cNvSpPr/>
          <p:nvPr/>
        </p:nvSpPr>
        <p:spPr>
          <a:xfrm>
            <a:off x="417412" y="3969802"/>
            <a:ext cx="1911928" cy="64418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調査部長</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佐鳥敬愛</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31" name="四角形: 角を丸くする 1030">
            <a:extLst>
              <a:ext uri="{FF2B5EF4-FFF2-40B4-BE49-F238E27FC236}">
                <a16:creationId xmlns:a16="http://schemas.microsoft.com/office/drawing/2014/main" id="{52454F46-ADB5-2736-70D1-37E782C73FA9}"/>
              </a:ext>
            </a:extLst>
          </p:cNvPr>
          <p:cNvSpPr/>
          <p:nvPr/>
        </p:nvSpPr>
        <p:spPr>
          <a:xfrm>
            <a:off x="2632206" y="3999766"/>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常務：</a:t>
            </a:r>
            <a:r>
              <a:rPr lang="zh-TW" altLang="en-US" sz="2000" b="0" i="0" dirty="0">
                <a:solidFill>
                  <a:schemeClr val="bg1"/>
                </a:solidFill>
                <a:effectLst/>
                <a:latin typeface="BIZ UDPゴシック" panose="020B0400000000000000" pitchFamily="50" charset="-128"/>
                <a:ea typeface="BIZ UDPゴシック" panose="020B0400000000000000" pitchFamily="50" charset="-128"/>
              </a:rPr>
              <a:t>田中勘次</a:t>
            </a:r>
            <a:endParaRPr kumimoji="1" lang="ja-JP" altLang="en-US" sz="2000" dirty="0">
              <a:solidFill>
                <a:schemeClr val="bg1"/>
              </a:solidFill>
              <a:latin typeface="BIZ UDPゴシック" panose="020B0400000000000000" pitchFamily="50" charset="-128"/>
              <a:ea typeface="BIZ UDPゴシック" panose="020B0400000000000000" pitchFamily="50" charset="-128"/>
            </a:endParaRPr>
          </a:p>
        </p:txBody>
      </p:sp>
      <p:sp>
        <p:nvSpPr>
          <p:cNvPr id="1032" name="四角形: 角を丸くする 1031">
            <a:extLst>
              <a:ext uri="{FF2B5EF4-FFF2-40B4-BE49-F238E27FC236}">
                <a16:creationId xmlns:a16="http://schemas.microsoft.com/office/drawing/2014/main" id="{772EB523-1BDD-B942-9B73-AA0501912F45}"/>
              </a:ext>
            </a:extLst>
          </p:cNvPr>
          <p:cNvSpPr/>
          <p:nvPr/>
        </p:nvSpPr>
        <p:spPr>
          <a:xfrm>
            <a:off x="4936312" y="3988195"/>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常務：永井八郎</a:t>
            </a:r>
          </a:p>
        </p:txBody>
      </p:sp>
      <p:sp>
        <p:nvSpPr>
          <p:cNvPr id="1033" name="四角形: 角を丸くする 1032">
            <a:extLst>
              <a:ext uri="{FF2B5EF4-FFF2-40B4-BE49-F238E27FC236}">
                <a16:creationId xmlns:a16="http://schemas.microsoft.com/office/drawing/2014/main" id="{EE28D3B8-9EA0-7EBF-0EF4-A9494A70247D}"/>
              </a:ext>
            </a:extLst>
          </p:cNvPr>
          <p:cNvSpPr/>
          <p:nvPr/>
        </p:nvSpPr>
        <p:spPr>
          <a:xfrm>
            <a:off x="7234705" y="3999766"/>
            <a:ext cx="2257778" cy="485012"/>
          </a:xfrm>
          <a:prstGeom prst="roundRect">
            <a:avLst/>
          </a:prstGeom>
          <a:solidFill>
            <a:srgbClr val="002060"/>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常務：宮田準一</a:t>
            </a:r>
          </a:p>
        </p:txBody>
      </p:sp>
      <p:pic>
        <p:nvPicPr>
          <p:cNvPr id="2050" name="Picture 2" descr="阿片と大砲・陸軍昭和通商の七年 | 自由な情報の壁新聞「雫石」">
            <a:extLst>
              <a:ext uri="{FF2B5EF4-FFF2-40B4-BE49-F238E27FC236}">
                <a16:creationId xmlns:a16="http://schemas.microsoft.com/office/drawing/2014/main" id="{AAA6C5C0-850C-ACCE-D575-CA3FDA1D5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4084" y="3835473"/>
            <a:ext cx="1779776" cy="2587022"/>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コネクタ: カギ線 1034">
            <a:extLst>
              <a:ext uri="{FF2B5EF4-FFF2-40B4-BE49-F238E27FC236}">
                <a16:creationId xmlns:a16="http://schemas.microsoft.com/office/drawing/2014/main" id="{A49C3A5E-6AD4-2DB8-9529-5854BAE2E35E}"/>
              </a:ext>
            </a:extLst>
          </p:cNvPr>
          <p:cNvCxnSpPr>
            <a:stCxn id="13" idx="2"/>
            <a:endCxn id="23" idx="0"/>
          </p:cNvCxnSpPr>
          <p:nvPr/>
        </p:nvCxnSpPr>
        <p:spPr>
          <a:xfrm rot="5400000">
            <a:off x="3449308" y="1359621"/>
            <a:ext cx="534249" cy="4686112"/>
          </a:xfrm>
          <a:prstGeom prst="bentConnector3">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7" name="コネクタ: カギ線 1036">
            <a:extLst>
              <a:ext uri="{FF2B5EF4-FFF2-40B4-BE49-F238E27FC236}">
                <a16:creationId xmlns:a16="http://schemas.microsoft.com/office/drawing/2014/main" id="{955D6303-8BB6-D5DB-1650-374B2F6CBB4F}"/>
              </a:ext>
            </a:extLst>
          </p:cNvPr>
          <p:cNvCxnSpPr>
            <a:stCxn id="13" idx="2"/>
            <a:endCxn id="1031" idx="0"/>
          </p:cNvCxnSpPr>
          <p:nvPr/>
        </p:nvCxnSpPr>
        <p:spPr>
          <a:xfrm rot="5400000">
            <a:off x="4628186" y="2568463"/>
            <a:ext cx="564213" cy="2298393"/>
          </a:xfrm>
          <a:prstGeom prst="bentConnector3">
            <a:avLst>
              <a:gd name="adj1" fmla="val 46737"/>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9" name="コネクタ: カギ線 1038">
            <a:extLst>
              <a:ext uri="{FF2B5EF4-FFF2-40B4-BE49-F238E27FC236}">
                <a16:creationId xmlns:a16="http://schemas.microsoft.com/office/drawing/2014/main" id="{1D0CC9CE-E2F6-BCA9-EEE5-988664F7D1F0}"/>
              </a:ext>
            </a:extLst>
          </p:cNvPr>
          <p:cNvCxnSpPr>
            <a:stCxn id="13" idx="2"/>
            <a:endCxn id="1033" idx="0"/>
          </p:cNvCxnSpPr>
          <p:nvPr/>
        </p:nvCxnSpPr>
        <p:spPr>
          <a:xfrm rot="16200000" flipH="1">
            <a:off x="6929435" y="2565606"/>
            <a:ext cx="564213" cy="2304106"/>
          </a:xfrm>
          <a:prstGeom prst="bentConnector3">
            <a:avLst>
              <a:gd name="adj1" fmla="val 47825"/>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41" name="直線コネクタ 1040">
            <a:extLst>
              <a:ext uri="{FF2B5EF4-FFF2-40B4-BE49-F238E27FC236}">
                <a16:creationId xmlns:a16="http://schemas.microsoft.com/office/drawing/2014/main" id="{6D8D92EE-611F-BFB0-7185-92ED145784CE}"/>
              </a:ext>
            </a:extLst>
          </p:cNvPr>
          <p:cNvCxnSpPr>
            <a:stCxn id="13" idx="2"/>
            <a:endCxn id="1032" idx="0"/>
          </p:cNvCxnSpPr>
          <p:nvPr/>
        </p:nvCxnSpPr>
        <p:spPr>
          <a:xfrm>
            <a:off x="6059488" y="3435553"/>
            <a:ext cx="5713" cy="55264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42" name="テキスト ボックス 1041">
            <a:extLst>
              <a:ext uri="{FF2B5EF4-FFF2-40B4-BE49-F238E27FC236}">
                <a16:creationId xmlns:a16="http://schemas.microsoft.com/office/drawing/2014/main" id="{6A4418BD-73D2-7A85-009A-C9444A264F9D}"/>
              </a:ext>
            </a:extLst>
          </p:cNvPr>
          <p:cNvSpPr txBox="1"/>
          <p:nvPr/>
        </p:nvSpPr>
        <p:spPr>
          <a:xfrm>
            <a:off x="244487" y="4582265"/>
            <a:ext cx="2257778"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三井物産紐育支社</a:t>
            </a:r>
          </a:p>
        </p:txBody>
      </p:sp>
      <p:sp>
        <p:nvSpPr>
          <p:cNvPr id="1043" name="テキスト ボックス 1042">
            <a:extLst>
              <a:ext uri="{FF2B5EF4-FFF2-40B4-BE49-F238E27FC236}">
                <a16:creationId xmlns:a16="http://schemas.microsoft.com/office/drawing/2014/main" id="{C5CBE6F6-CDCA-41F8-1B01-6BFDDA7BC017}"/>
              </a:ext>
            </a:extLst>
          </p:cNvPr>
          <p:cNvSpPr txBox="1"/>
          <p:nvPr/>
        </p:nvSpPr>
        <p:spPr>
          <a:xfrm>
            <a:off x="326149" y="1482364"/>
            <a:ext cx="2257778"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陸軍・軍事課長</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岩畔豪雄</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44" name="テキスト ボックス 1043">
            <a:extLst>
              <a:ext uri="{FF2B5EF4-FFF2-40B4-BE49-F238E27FC236}">
                <a16:creationId xmlns:a16="http://schemas.microsoft.com/office/drawing/2014/main" id="{44320505-CEE1-A67C-9EC4-4696F8C1E9F5}"/>
              </a:ext>
            </a:extLst>
          </p:cNvPr>
          <p:cNvSpPr txBox="1"/>
          <p:nvPr/>
        </p:nvSpPr>
        <p:spPr>
          <a:xfrm>
            <a:off x="417412" y="2636628"/>
            <a:ext cx="2075252" cy="400110"/>
          </a:xfrm>
          <a:prstGeom prst="rect">
            <a:avLst/>
          </a:prstGeom>
          <a:solidFill>
            <a:srgbClr val="C00000"/>
          </a:solidFill>
        </p:spPr>
        <p:txBody>
          <a:bodyPr wrap="square" rtlCol="0">
            <a:spAutoFit/>
          </a:bodyPr>
          <a:lstStyle/>
          <a:p>
            <a:pPr algn="ctr"/>
            <a:r>
              <a:rPr kumimoji="1" lang="ja-JP" altLang="en-US" sz="2000" dirty="0">
                <a:solidFill>
                  <a:schemeClr val="bg1">
                    <a:lumMod val="95000"/>
                  </a:schemeClr>
                </a:solidFill>
                <a:latin typeface="BIZ UDPゴシック" panose="020B0400000000000000" pitchFamily="50" charset="-128"/>
                <a:ea typeface="BIZ UDPゴシック" panose="020B0400000000000000" pitchFamily="50" charset="-128"/>
              </a:rPr>
              <a:t>陸軍中野学校</a:t>
            </a:r>
          </a:p>
        </p:txBody>
      </p:sp>
      <p:cxnSp>
        <p:nvCxnSpPr>
          <p:cNvPr id="1048" name="直線矢印コネクタ 1047">
            <a:extLst>
              <a:ext uri="{FF2B5EF4-FFF2-40B4-BE49-F238E27FC236}">
                <a16:creationId xmlns:a16="http://schemas.microsoft.com/office/drawing/2014/main" id="{E3F8C58A-0D16-5154-927F-1715A420B435}"/>
              </a:ext>
            </a:extLst>
          </p:cNvPr>
          <p:cNvCxnSpPr/>
          <p:nvPr/>
        </p:nvCxnSpPr>
        <p:spPr>
          <a:xfrm>
            <a:off x="903111" y="3036738"/>
            <a:ext cx="0" cy="951457"/>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50" name="テキスト ボックス 1049">
            <a:extLst>
              <a:ext uri="{FF2B5EF4-FFF2-40B4-BE49-F238E27FC236}">
                <a16:creationId xmlns:a16="http://schemas.microsoft.com/office/drawing/2014/main" id="{7566D40E-2C85-A9A8-DF0A-9C753580A2DA}"/>
              </a:ext>
            </a:extLst>
          </p:cNvPr>
          <p:cNvSpPr txBox="1"/>
          <p:nvPr/>
        </p:nvSpPr>
        <p:spPr>
          <a:xfrm>
            <a:off x="244487" y="5118227"/>
            <a:ext cx="9554269" cy="1169551"/>
          </a:xfrm>
          <a:prstGeom prst="rect">
            <a:avLst/>
          </a:prstGeom>
          <a:noFill/>
        </p:spPr>
        <p:txBody>
          <a:bodyPr wrap="square">
            <a:spAutoFit/>
          </a:bodyPr>
          <a:lstStyle/>
          <a:p>
            <a:r>
              <a:rPr lang="ja-JP" altLang="en-US" sz="1400" i="0" dirty="0">
                <a:effectLst/>
                <a:latin typeface="BIZ UDPゴシック" panose="020B0400000000000000" pitchFamily="50" charset="-128"/>
                <a:ea typeface="BIZ UDPゴシック" panose="020B0400000000000000" pitchFamily="50" charset="-128"/>
              </a:rPr>
              <a:t>佐島は、三井物産退職後、満州航空に就職。その後、昭和通商の取締役調査部長に就任。</a:t>
            </a:r>
            <a:br>
              <a:rPr lang="ja-JP" altLang="en-US" sz="1400" i="0" dirty="0">
                <a:effectLst/>
                <a:latin typeface="BIZ UDPゴシック" panose="020B0400000000000000" pitchFamily="50" charset="-128"/>
                <a:ea typeface="BIZ UDPゴシック" panose="020B0400000000000000" pitchFamily="50" charset="-128"/>
              </a:rPr>
            </a:br>
            <a:r>
              <a:rPr lang="ja-JP" altLang="en-US" sz="1400" i="0" dirty="0">
                <a:effectLst/>
                <a:latin typeface="BIZ UDPゴシック" panose="020B0400000000000000" pitchFamily="50" charset="-128"/>
                <a:ea typeface="BIZ UDPゴシック" panose="020B0400000000000000" pitchFamily="50" charset="-128"/>
              </a:rPr>
              <a:t>佐島は、アジア版アラビアのロレンスと称する人もいる。</a:t>
            </a:r>
            <a:endParaRPr lang="en-US" altLang="ja-JP" sz="1400" i="0" dirty="0">
              <a:effectLst/>
              <a:latin typeface="BIZ UDPゴシック" panose="020B0400000000000000" pitchFamily="50" charset="-128"/>
              <a:ea typeface="BIZ UDPゴシック" panose="020B0400000000000000" pitchFamily="50" charset="-128"/>
            </a:endParaRPr>
          </a:p>
          <a:p>
            <a:r>
              <a:rPr lang="ja-JP" altLang="en-US" sz="1400" i="0" dirty="0">
                <a:effectLst/>
                <a:latin typeface="BIZ UDPゴシック" panose="020B0400000000000000" pitchFamily="50" charset="-128"/>
                <a:ea typeface="BIZ UDPゴシック" panose="020B0400000000000000" pitchFamily="50" charset="-128"/>
              </a:rPr>
              <a:t>初代のＣＩＡ東京支局長のポール・チャールズ・ブルームが主催する「火曜会」と言う夕食会の常連で８人のサムライの一人。</a:t>
            </a:r>
            <a:br>
              <a:rPr lang="ja-JP" altLang="en-US" sz="1400" i="0" dirty="0">
                <a:effectLst/>
                <a:latin typeface="BIZ UDPゴシック" panose="020B0400000000000000" pitchFamily="50" charset="-128"/>
                <a:ea typeface="BIZ UDPゴシック" panose="020B0400000000000000" pitchFamily="50" charset="-128"/>
              </a:rPr>
            </a:br>
            <a:r>
              <a:rPr lang="ja-JP" altLang="en-US" sz="1400" i="0" dirty="0">
                <a:effectLst/>
                <a:latin typeface="BIZ UDPゴシック" panose="020B0400000000000000" pitchFamily="50" charset="-128"/>
                <a:ea typeface="BIZ UDPゴシック" panose="020B0400000000000000" pitchFamily="50" charset="-128"/>
              </a:rPr>
              <a:t>他のメンバーは、朝日新聞論説主幹の笠新太郎、評論家の・浦松佐美太郎、政治学者の蝋山政道、農業経済学者の東畑精一、前田多門や松本重治（国際文化会館理事長）、松方三郎（共同通信社専務理事）ら。</a:t>
            </a:r>
            <a:endParaRPr lang="ja-JP" altLang="en-US" sz="1400" dirty="0">
              <a:latin typeface="BIZ UDPゴシック" panose="020B0400000000000000" pitchFamily="50" charset="-128"/>
              <a:ea typeface="BIZ UDPゴシック" panose="020B0400000000000000" pitchFamily="50" charset="-128"/>
            </a:endParaRPr>
          </a:p>
        </p:txBody>
      </p:sp>
      <p:sp>
        <p:nvSpPr>
          <p:cNvPr id="1051" name="テキスト ボックス 1050">
            <a:extLst>
              <a:ext uri="{FF2B5EF4-FFF2-40B4-BE49-F238E27FC236}">
                <a16:creationId xmlns:a16="http://schemas.microsoft.com/office/drawing/2014/main" id="{E30761C6-1975-CC87-B674-27DEBEEEE3F6}"/>
              </a:ext>
            </a:extLst>
          </p:cNvPr>
          <p:cNvSpPr txBox="1"/>
          <p:nvPr/>
        </p:nvSpPr>
        <p:spPr>
          <a:xfrm>
            <a:off x="10386307" y="6366050"/>
            <a:ext cx="1151467"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（出所）</a:t>
            </a:r>
            <a:r>
              <a:rPr kumimoji="1" lang="en-US" altLang="ja-JP" sz="1000" dirty="0">
                <a:latin typeface="BIZ UDPゴシック" panose="020B0400000000000000" pitchFamily="50" charset="-128"/>
                <a:ea typeface="BIZ UDPゴシック" panose="020B0400000000000000" pitchFamily="50" charset="-128"/>
              </a:rPr>
              <a:t>Amazon</a:t>
            </a:r>
            <a:endParaRPr kumimoji="1" lang="ja-JP" altLang="en-US" sz="1000" dirty="0">
              <a:latin typeface="BIZ UDPゴシック" panose="020B0400000000000000" pitchFamily="50" charset="-128"/>
              <a:ea typeface="BIZ UDPゴシック" panose="020B0400000000000000" pitchFamily="50" charset="-128"/>
            </a:endParaRPr>
          </a:p>
        </p:txBody>
      </p:sp>
      <p:cxnSp>
        <p:nvCxnSpPr>
          <p:cNvPr id="1053" name="直線コネクタ 1052">
            <a:extLst>
              <a:ext uri="{FF2B5EF4-FFF2-40B4-BE49-F238E27FC236}">
                <a16:creationId xmlns:a16="http://schemas.microsoft.com/office/drawing/2014/main" id="{6AA43C88-6CE3-8E9D-4C09-865DD4D77D2A}"/>
              </a:ext>
            </a:extLst>
          </p:cNvPr>
          <p:cNvCxnSpPr>
            <a:stCxn id="1043" idx="2"/>
            <a:endCxn id="1044" idx="0"/>
          </p:cNvCxnSpPr>
          <p:nvPr/>
        </p:nvCxnSpPr>
        <p:spPr>
          <a:xfrm>
            <a:off x="1455038" y="2190250"/>
            <a:ext cx="0" cy="446378"/>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048" name="テキスト ボックス 2047">
            <a:extLst>
              <a:ext uri="{FF2B5EF4-FFF2-40B4-BE49-F238E27FC236}">
                <a16:creationId xmlns:a16="http://schemas.microsoft.com/office/drawing/2014/main" id="{5BD2CF78-062E-4795-55C7-4E424021AB5F}"/>
              </a:ext>
            </a:extLst>
          </p:cNvPr>
          <p:cNvSpPr txBox="1"/>
          <p:nvPr/>
        </p:nvSpPr>
        <p:spPr>
          <a:xfrm>
            <a:off x="1373053" y="3777614"/>
            <a:ext cx="945168" cy="222152"/>
          </a:xfrm>
          <a:prstGeom prst="rect">
            <a:avLst/>
          </a:prstGeom>
          <a:noFill/>
        </p:spPr>
        <p:txBody>
          <a:bodyPr wrap="square" rtlCol="0">
            <a:spAutoFit/>
          </a:bodyPr>
          <a:lstStyle/>
          <a:p>
            <a:r>
              <a:rPr kumimoji="1" lang="ja-JP" altLang="en-US" sz="800" dirty="0">
                <a:latin typeface="BIZ UDPゴシック" panose="020B0400000000000000" pitchFamily="50" charset="-128"/>
                <a:ea typeface="BIZ UDPゴシック" panose="020B0400000000000000" pitchFamily="50" charset="-128"/>
              </a:rPr>
              <a:t>さとり　よしなり</a:t>
            </a:r>
          </a:p>
        </p:txBody>
      </p:sp>
      <p:sp>
        <p:nvSpPr>
          <p:cNvPr id="14" name="テキスト ボックス 13">
            <a:extLst>
              <a:ext uri="{FF2B5EF4-FFF2-40B4-BE49-F238E27FC236}">
                <a16:creationId xmlns:a16="http://schemas.microsoft.com/office/drawing/2014/main" id="{DB463999-6ECF-BC47-3C7A-09E651B2A239}"/>
              </a:ext>
            </a:extLst>
          </p:cNvPr>
          <p:cNvSpPr txBox="1"/>
          <p:nvPr/>
        </p:nvSpPr>
        <p:spPr>
          <a:xfrm>
            <a:off x="359061" y="3985148"/>
            <a:ext cx="408491" cy="600164"/>
          </a:xfrm>
          <a:prstGeom prst="rect">
            <a:avLst/>
          </a:prstGeom>
          <a:noFill/>
        </p:spPr>
        <p:txBody>
          <a:bodyPr wrap="square" rtlCol="0">
            <a:spAutoFit/>
          </a:bodyP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取締役</a:t>
            </a:r>
          </a:p>
        </p:txBody>
      </p:sp>
    </p:spTree>
    <p:extLst>
      <p:ext uri="{BB962C8B-B14F-4D97-AF65-F5344CB8AC3E}">
        <p14:creationId xmlns:p14="http://schemas.microsoft.com/office/powerpoint/2010/main" val="3423589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3" name="テキスト ボックス 2">
            <a:extLst>
              <a:ext uri="{FF2B5EF4-FFF2-40B4-BE49-F238E27FC236}">
                <a16:creationId xmlns:a16="http://schemas.microsoft.com/office/drawing/2014/main" id="{AD6ACDA8-1FEF-45A2-A22D-38B2AB49C217}"/>
              </a:ext>
            </a:extLst>
          </p:cNvPr>
          <p:cNvSpPr txBox="1"/>
          <p:nvPr/>
        </p:nvSpPr>
        <p:spPr>
          <a:xfrm>
            <a:off x="753408" y="654189"/>
            <a:ext cx="943583"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三井</a:t>
            </a:r>
          </a:p>
        </p:txBody>
      </p:sp>
      <p:sp>
        <p:nvSpPr>
          <p:cNvPr id="6" name="テキスト ボックス 5">
            <a:extLst>
              <a:ext uri="{FF2B5EF4-FFF2-40B4-BE49-F238E27FC236}">
                <a16:creationId xmlns:a16="http://schemas.microsoft.com/office/drawing/2014/main" id="{B13B5D8F-FB5B-467B-86B5-DFDD40CAF8DD}"/>
              </a:ext>
            </a:extLst>
          </p:cNvPr>
          <p:cNvSpPr txBox="1"/>
          <p:nvPr/>
        </p:nvSpPr>
        <p:spPr>
          <a:xfrm>
            <a:off x="7577844" y="1031607"/>
            <a:ext cx="943583"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三菱</a:t>
            </a:r>
          </a:p>
        </p:txBody>
      </p:sp>
      <p:sp>
        <p:nvSpPr>
          <p:cNvPr id="8" name="テキスト ボックス 7">
            <a:extLst>
              <a:ext uri="{FF2B5EF4-FFF2-40B4-BE49-F238E27FC236}">
                <a16:creationId xmlns:a16="http://schemas.microsoft.com/office/drawing/2014/main" id="{5A9C8830-B5E0-4E40-AC76-201C99E2F7C0}"/>
              </a:ext>
            </a:extLst>
          </p:cNvPr>
          <p:cNvSpPr txBox="1"/>
          <p:nvPr/>
        </p:nvSpPr>
        <p:spPr>
          <a:xfrm>
            <a:off x="7433854" y="3561314"/>
            <a:ext cx="1237439" cy="307777"/>
          </a:xfrm>
          <a:prstGeom prst="rect">
            <a:avLst/>
          </a:prstGeom>
          <a:noFill/>
          <a:ln w="28575">
            <a:noFill/>
          </a:ln>
        </p:spPr>
        <p:txBody>
          <a:bodyPr wrap="square">
            <a:spAutoFit/>
          </a:bodyPr>
          <a:lstStyle/>
          <a:p>
            <a:pPr algn="ctr"/>
            <a:r>
              <a:rPr lang="ja-JP" altLang="en-US" sz="1400" b="0" i="0" dirty="0">
                <a:effectLst/>
                <a:latin typeface="BIZ UDPゴシック" panose="020B0400000000000000" pitchFamily="50" charset="-128"/>
                <a:ea typeface="BIZ UDPゴシック" panose="020B0400000000000000" pitchFamily="50" charset="-128"/>
              </a:rPr>
              <a:t>田中光顕</a:t>
            </a:r>
            <a:endParaRPr lang="ja-JP" altLang="en-US" sz="1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8A3AE8C6-6CED-45E0-B868-B45C20E16C4F}"/>
              </a:ext>
            </a:extLst>
          </p:cNvPr>
          <p:cNvSpPr txBox="1"/>
          <p:nvPr/>
        </p:nvSpPr>
        <p:spPr>
          <a:xfrm>
            <a:off x="495625" y="1912291"/>
            <a:ext cx="1459148" cy="369332"/>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北一輝</a:t>
            </a:r>
          </a:p>
        </p:txBody>
      </p:sp>
      <p:cxnSp>
        <p:nvCxnSpPr>
          <p:cNvPr id="7" name="直線矢印コネクタ 6">
            <a:extLst>
              <a:ext uri="{FF2B5EF4-FFF2-40B4-BE49-F238E27FC236}">
                <a16:creationId xmlns:a16="http://schemas.microsoft.com/office/drawing/2014/main" id="{3ACA19A0-973E-4132-A8D8-D116960DE277}"/>
              </a:ext>
            </a:extLst>
          </p:cNvPr>
          <p:cNvCxnSpPr>
            <a:stCxn id="3" idx="2"/>
            <a:endCxn id="9" idx="0"/>
          </p:cNvCxnSpPr>
          <p:nvPr/>
        </p:nvCxnSpPr>
        <p:spPr>
          <a:xfrm flipH="1">
            <a:off x="1225199" y="1054299"/>
            <a:ext cx="1" cy="85799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85F4F85-6613-4904-ABF3-22B8794FC4C4}"/>
              </a:ext>
            </a:extLst>
          </p:cNvPr>
          <p:cNvSpPr txBox="1"/>
          <p:nvPr/>
        </p:nvSpPr>
        <p:spPr>
          <a:xfrm>
            <a:off x="1097954" y="1150893"/>
            <a:ext cx="1459148" cy="523220"/>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支那関係費</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年間</a:t>
            </a:r>
            <a:r>
              <a:rPr lang="en-US" altLang="ja-JP" sz="1400" dirty="0">
                <a:latin typeface="BIZ UDPゴシック" panose="020B0400000000000000" pitchFamily="50" charset="-128"/>
                <a:ea typeface="BIZ UDPゴシック" panose="020B0400000000000000" pitchFamily="50" charset="-128"/>
              </a:rPr>
              <a:t>2</a:t>
            </a:r>
            <a:r>
              <a:rPr lang="ja-JP" altLang="en-US" sz="1400" dirty="0">
                <a:latin typeface="BIZ UDPゴシック" panose="020B0400000000000000" pitchFamily="50" charset="-128"/>
                <a:ea typeface="BIZ UDPゴシック" panose="020B0400000000000000" pitchFamily="50" charset="-128"/>
              </a:rPr>
              <a:t>万円</a:t>
            </a:r>
          </a:p>
        </p:txBody>
      </p:sp>
      <p:pic>
        <p:nvPicPr>
          <p:cNvPr id="1026" name="Picture 2">
            <a:extLst>
              <a:ext uri="{FF2B5EF4-FFF2-40B4-BE49-F238E27FC236}">
                <a16:creationId xmlns:a16="http://schemas.microsoft.com/office/drawing/2014/main" id="{C1490E89-D799-4353-99E5-824DFFB21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310" y="1890925"/>
            <a:ext cx="1192652" cy="1714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1">
            <a:extLst>
              <a:ext uri="{FF2B5EF4-FFF2-40B4-BE49-F238E27FC236}">
                <a16:creationId xmlns:a16="http://schemas.microsoft.com/office/drawing/2014/main" id="{DE6B32FB-70CB-43EC-8387-4A9122075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219" y="2281623"/>
            <a:ext cx="1727960" cy="1725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井上日召 『 血盟団 』 - あを雲の涯">
            <a:extLst>
              <a:ext uri="{FF2B5EF4-FFF2-40B4-BE49-F238E27FC236}">
                <a16:creationId xmlns:a16="http://schemas.microsoft.com/office/drawing/2014/main" id="{AF2A0889-252F-4601-916F-FAF98B066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310" y="4268003"/>
            <a:ext cx="1237439" cy="164991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902C2DA-0F01-4DFA-BED8-BFA0371373A1}"/>
              </a:ext>
            </a:extLst>
          </p:cNvPr>
          <p:cNvSpPr txBox="1"/>
          <p:nvPr/>
        </p:nvSpPr>
        <p:spPr>
          <a:xfrm>
            <a:off x="8894423" y="3651307"/>
            <a:ext cx="1524811" cy="553998"/>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田中伯爵の秘書</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高井徳二郎</a:t>
            </a:r>
          </a:p>
        </p:txBody>
      </p:sp>
      <p:cxnSp>
        <p:nvCxnSpPr>
          <p:cNvPr id="14" name="コネクタ: カギ線 13">
            <a:extLst>
              <a:ext uri="{FF2B5EF4-FFF2-40B4-BE49-F238E27FC236}">
                <a16:creationId xmlns:a16="http://schemas.microsoft.com/office/drawing/2014/main" id="{45C12BC0-AE15-4361-A2BD-AAF00690680E}"/>
              </a:ext>
            </a:extLst>
          </p:cNvPr>
          <p:cNvCxnSpPr>
            <a:stCxn id="1026" idx="3"/>
            <a:endCxn id="11" idx="0"/>
          </p:cNvCxnSpPr>
          <p:nvPr/>
        </p:nvCxnSpPr>
        <p:spPr>
          <a:xfrm>
            <a:off x="8645962" y="2748144"/>
            <a:ext cx="1010867" cy="90316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7A85119E-113B-44CF-96BA-922BAD69593F}"/>
              </a:ext>
            </a:extLst>
          </p:cNvPr>
          <p:cNvCxnSpPr>
            <a:stCxn id="1030" idx="3"/>
            <a:endCxn id="11" idx="2"/>
          </p:cNvCxnSpPr>
          <p:nvPr/>
        </p:nvCxnSpPr>
        <p:spPr>
          <a:xfrm flipV="1">
            <a:off x="8690749" y="4205305"/>
            <a:ext cx="966080" cy="8876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F7E4118-6126-4AAE-9EA9-4E5B80800FC3}"/>
              </a:ext>
            </a:extLst>
          </p:cNvPr>
          <p:cNvSpPr txBox="1"/>
          <p:nvPr/>
        </p:nvSpPr>
        <p:spPr>
          <a:xfrm>
            <a:off x="6442443" y="1864951"/>
            <a:ext cx="1192652" cy="523220"/>
          </a:xfrm>
          <a:prstGeom prst="rect">
            <a:avLst/>
          </a:prstGeom>
          <a:noFill/>
        </p:spPr>
        <p:txBody>
          <a:bodyPr wrap="square">
            <a:spAutoFit/>
          </a:bodyPr>
          <a:lstStyle/>
          <a:p>
            <a:pPr algn="ctr"/>
            <a:r>
              <a:rPr lang="ja-JP" altLang="en-US" sz="1400" b="0" i="0" dirty="0">
                <a:effectLst/>
                <a:latin typeface="BIZ UDPゴシック" panose="020B0400000000000000" pitchFamily="50" charset="-128"/>
                <a:ea typeface="BIZ UDPゴシック" panose="020B0400000000000000" pitchFamily="50" charset="-128"/>
              </a:rPr>
              <a:t>警視総監</a:t>
            </a:r>
            <a:endParaRPr lang="en-US" altLang="ja-JP" sz="1400" b="0" i="0" dirty="0">
              <a:effectLst/>
              <a:latin typeface="BIZ UDPゴシック" panose="020B0400000000000000" pitchFamily="50" charset="-128"/>
              <a:ea typeface="BIZ UDPゴシック" panose="020B0400000000000000" pitchFamily="50" charset="-128"/>
            </a:endParaRPr>
          </a:p>
          <a:p>
            <a:pPr algn="ctr"/>
            <a:r>
              <a:rPr lang="ja-JP" altLang="en-US" sz="1400" b="0" i="0" dirty="0">
                <a:effectLst/>
                <a:latin typeface="BIZ UDPゴシック" panose="020B0400000000000000" pitchFamily="50" charset="-128"/>
                <a:ea typeface="BIZ UDPゴシック" panose="020B0400000000000000" pitchFamily="50" charset="-128"/>
              </a:rPr>
              <a:t>安達謙蔵</a:t>
            </a:r>
            <a:endParaRPr lang="ja-JP" altLang="en-US" sz="1400"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1C093427-AF40-44BA-BB1A-AA70B49E9938}"/>
              </a:ext>
            </a:extLst>
          </p:cNvPr>
          <p:cNvSpPr txBox="1"/>
          <p:nvPr/>
        </p:nvSpPr>
        <p:spPr>
          <a:xfrm>
            <a:off x="7479453" y="5903863"/>
            <a:ext cx="1237439" cy="307777"/>
          </a:xfrm>
          <a:prstGeom prst="rect">
            <a:avLst/>
          </a:prstGeom>
          <a:noFill/>
        </p:spPr>
        <p:txBody>
          <a:bodyPr wrap="square">
            <a:spAutoFit/>
          </a:bodyPr>
          <a:lstStyle/>
          <a:p>
            <a:pPr algn="ctr"/>
            <a:r>
              <a:rPr lang="ja-JP" altLang="en-US" sz="1400" b="1" i="0" dirty="0">
                <a:effectLst/>
                <a:latin typeface="BIZ UDPゴシック" panose="020B0400000000000000" pitchFamily="50" charset="-128"/>
                <a:ea typeface="BIZ UDPゴシック" panose="020B0400000000000000" pitchFamily="50" charset="-128"/>
              </a:rPr>
              <a:t>井上日召</a:t>
            </a:r>
            <a:endParaRPr lang="ja-JP" altLang="en-US" sz="1400" dirty="0">
              <a:latin typeface="BIZ UDPゴシック" panose="020B0400000000000000" pitchFamily="50" charset="-128"/>
              <a:ea typeface="BIZ UDPゴシック" panose="020B0400000000000000" pitchFamily="50" charset="-128"/>
            </a:endParaRPr>
          </a:p>
        </p:txBody>
      </p:sp>
      <p:pic>
        <p:nvPicPr>
          <p:cNvPr id="1032" name="Picture 8" descr="池田成彬 三井合名会社筆頭常務理事 に対する画像結果">
            <a:extLst>
              <a:ext uri="{FF2B5EF4-FFF2-40B4-BE49-F238E27FC236}">
                <a16:creationId xmlns:a16="http://schemas.microsoft.com/office/drawing/2014/main" id="{1305C232-AEF6-4999-8C18-ECA0E7B48A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4468" y="4346148"/>
            <a:ext cx="1304925"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BC58669-67E2-4D35-B002-57C5FD222668}"/>
              </a:ext>
            </a:extLst>
          </p:cNvPr>
          <p:cNvSpPr txBox="1"/>
          <p:nvPr/>
        </p:nvSpPr>
        <p:spPr>
          <a:xfrm>
            <a:off x="4123634" y="3859509"/>
            <a:ext cx="1524811" cy="523220"/>
          </a:xfrm>
          <a:prstGeom prst="rect">
            <a:avLst/>
          </a:prstGeom>
          <a:noFill/>
        </p:spPr>
        <p:txBody>
          <a:bodyPr wrap="square">
            <a:spAutoFit/>
          </a:bodyPr>
          <a:lstStyle/>
          <a:p>
            <a:pPr algn="ctr"/>
            <a:r>
              <a:rPr lang="zh-TW" altLang="en-US" sz="1400" dirty="0">
                <a:latin typeface="BIZ UDPゴシック" panose="020B0400000000000000" pitchFamily="50" charset="-128"/>
                <a:ea typeface="BIZ UDPゴシック" panose="020B0400000000000000" pitchFamily="50" charset="-128"/>
              </a:rPr>
              <a:t>三井合名会社</a:t>
            </a:r>
            <a:endParaRPr lang="en-US" altLang="zh-TW" sz="1400" dirty="0">
              <a:latin typeface="BIZ UDPゴシック" panose="020B0400000000000000" pitchFamily="50" charset="-128"/>
              <a:ea typeface="BIZ UDPゴシック" panose="020B0400000000000000" pitchFamily="50" charset="-128"/>
            </a:endParaRPr>
          </a:p>
          <a:p>
            <a:pPr algn="ctr"/>
            <a:r>
              <a:rPr lang="zh-TW" altLang="en-US" sz="1400" dirty="0">
                <a:latin typeface="BIZ UDPゴシック" panose="020B0400000000000000" pitchFamily="50" charset="-128"/>
                <a:ea typeface="BIZ UDPゴシック" panose="020B0400000000000000" pitchFamily="50" charset="-128"/>
              </a:rPr>
              <a:t>筆頭常務理事</a:t>
            </a:r>
            <a:endParaRPr lang="ja-JP" altLang="en-US" sz="1400" dirty="0">
              <a:latin typeface="BIZ UDPゴシック" panose="020B0400000000000000" pitchFamily="50" charset="-128"/>
              <a:ea typeface="BIZ UDPゴシック" panose="020B0400000000000000" pitchFamily="50" charset="-128"/>
            </a:endParaRPr>
          </a:p>
        </p:txBody>
      </p:sp>
      <p:sp>
        <p:nvSpPr>
          <p:cNvPr id="31" name="テキスト ボックス 30">
            <a:extLst>
              <a:ext uri="{FF2B5EF4-FFF2-40B4-BE49-F238E27FC236}">
                <a16:creationId xmlns:a16="http://schemas.microsoft.com/office/drawing/2014/main" id="{3F9CB25B-5F29-4282-9AAA-ACDA5B3061A3}"/>
              </a:ext>
            </a:extLst>
          </p:cNvPr>
          <p:cNvSpPr txBox="1"/>
          <p:nvPr/>
        </p:nvSpPr>
        <p:spPr>
          <a:xfrm>
            <a:off x="4234468" y="6026520"/>
            <a:ext cx="1217174" cy="307777"/>
          </a:xfrm>
          <a:prstGeom prst="rect">
            <a:avLst/>
          </a:prstGeom>
          <a:noFill/>
        </p:spPr>
        <p:txBody>
          <a:bodyPr wrap="square">
            <a:spAutoFit/>
          </a:bodyPr>
          <a:lstStyle/>
          <a:p>
            <a:pPr algn="ctr"/>
            <a:r>
              <a:rPr lang="zh-TW" altLang="en-US" sz="1400" dirty="0">
                <a:latin typeface="BIZ UDPゴシック" panose="020B0400000000000000" pitchFamily="50" charset="-128"/>
                <a:ea typeface="BIZ UDPゴシック" panose="020B0400000000000000" pitchFamily="50" charset="-128"/>
              </a:rPr>
              <a:t>池田成彬</a:t>
            </a:r>
            <a:endParaRPr lang="ja-JP" altLang="en-US" sz="1400" dirty="0">
              <a:latin typeface="BIZ UDPゴシック" panose="020B0400000000000000" pitchFamily="50" charset="-128"/>
              <a:ea typeface="BIZ UDPゴシック" panose="020B0400000000000000" pitchFamily="50" charset="-128"/>
            </a:endParaRPr>
          </a:p>
        </p:txBody>
      </p:sp>
      <p:pic>
        <p:nvPicPr>
          <p:cNvPr id="1037" name="Picture 13" descr="団琢磨 三井合名会社理事長  に対する画像結果">
            <a:extLst>
              <a:ext uri="{FF2B5EF4-FFF2-40B4-BE49-F238E27FC236}">
                <a16:creationId xmlns:a16="http://schemas.microsoft.com/office/drawing/2014/main" id="{8768D922-0522-45E4-86A5-E026E599A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6975" y="1833267"/>
            <a:ext cx="1524812" cy="1595733"/>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2D2455B8-4217-4D0C-AF0F-F8A9CAC55CC6}"/>
              </a:ext>
            </a:extLst>
          </p:cNvPr>
          <p:cNvSpPr txBox="1"/>
          <p:nvPr/>
        </p:nvSpPr>
        <p:spPr>
          <a:xfrm>
            <a:off x="4227809" y="1298705"/>
            <a:ext cx="1304925" cy="523220"/>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三井合名会社</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理事長</a:t>
            </a:r>
          </a:p>
        </p:txBody>
      </p:sp>
      <p:sp>
        <p:nvSpPr>
          <p:cNvPr id="38" name="テキスト ボックス 37">
            <a:extLst>
              <a:ext uri="{FF2B5EF4-FFF2-40B4-BE49-F238E27FC236}">
                <a16:creationId xmlns:a16="http://schemas.microsoft.com/office/drawing/2014/main" id="{C2568CE9-06E7-44D7-8601-013762E62828}"/>
              </a:ext>
            </a:extLst>
          </p:cNvPr>
          <p:cNvSpPr txBox="1"/>
          <p:nvPr/>
        </p:nvSpPr>
        <p:spPr>
          <a:xfrm>
            <a:off x="4354391" y="3408021"/>
            <a:ext cx="1049979"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団琢磨</a:t>
            </a:r>
          </a:p>
        </p:txBody>
      </p:sp>
      <p:cxnSp>
        <p:nvCxnSpPr>
          <p:cNvPr id="33" name="直線矢印コネクタ 32">
            <a:extLst>
              <a:ext uri="{FF2B5EF4-FFF2-40B4-BE49-F238E27FC236}">
                <a16:creationId xmlns:a16="http://schemas.microsoft.com/office/drawing/2014/main" id="{2FB84A9F-AED2-43B2-8F48-C028AC448BD7}"/>
              </a:ext>
            </a:extLst>
          </p:cNvPr>
          <p:cNvCxnSpPr>
            <a:cxnSpLocks/>
          </p:cNvCxnSpPr>
          <p:nvPr/>
        </p:nvCxnSpPr>
        <p:spPr>
          <a:xfrm flipH="1" flipV="1">
            <a:off x="5539393" y="5092962"/>
            <a:ext cx="1811523" cy="1"/>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0A304093-6A42-4DF6-A8AA-9E71708B95DC}"/>
              </a:ext>
            </a:extLst>
          </p:cNvPr>
          <p:cNvCxnSpPr>
            <a:stCxn id="1030" idx="1"/>
            <a:endCxn id="1037" idx="3"/>
          </p:cNvCxnSpPr>
          <p:nvPr/>
        </p:nvCxnSpPr>
        <p:spPr>
          <a:xfrm rot="10800000">
            <a:off x="5641788" y="2631135"/>
            <a:ext cx="1811523" cy="246182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0F45A33E-AA29-4FE5-9559-BD79B1BF5C3D}"/>
              </a:ext>
            </a:extLst>
          </p:cNvPr>
          <p:cNvSpPr txBox="1"/>
          <p:nvPr/>
        </p:nvSpPr>
        <p:spPr>
          <a:xfrm>
            <a:off x="5609533" y="2369503"/>
            <a:ext cx="1049979" cy="276999"/>
          </a:xfrm>
          <a:prstGeom prst="rect">
            <a:avLst/>
          </a:prstGeom>
          <a:noFill/>
          <a:ln w="28575">
            <a:noFill/>
          </a:ln>
        </p:spPr>
        <p:txBody>
          <a:bodyPr wrap="square">
            <a:spAutoFit/>
          </a:bodyPr>
          <a:lstStyle/>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菱沼五郎</a:t>
            </a:r>
            <a:endParaRPr lang="ja-JP" altLang="en-US" sz="1200" dirty="0">
              <a:latin typeface="BIZ UDPゴシック" panose="020B0400000000000000" pitchFamily="50" charset="-128"/>
              <a:ea typeface="BIZ UDPゴシック" panose="020B0400000000000000" pitchFamily="50" charset="-128"/>
            </a:endParaRPr>
          </a:p>
        </p:txBody>
      </p:sp>
      <p:sp>
        <p:nvSpPr>
          <p:cNvPr id="49" name="テキスト ボックス 48">
            <a:extLst>
              <a:ext uri="{FF2B5EF4-FFF2-40B4-BE49-F238E27FC236}">
                <a16:creationId xmlns:a16="http://schemas.microsoft.com/office/drawing/2014/main" id="{313382CA-F824-48EB-91E4-85DBFDED37BD}"/>
              </a:ext>
            </a:extLst>
          </p:cNvPr>
          <p:cNvSpPr txBox="1"/>
          <p:nvPr/>
        </p:nvSpPr>
        <p:spPr>
          <a:xfrm>
            <a:off x="5641787" y="4815963"/>
            <a:ext cx="963494" cy="276999"/>
          </a:xfrm>
          <a:prstGeom prst="rect">
            <a:avLst/>
          </a:prstGeom>
          <a:noFill/>
          <a:ln w="28575">
            <a:noFill/>
          </a:ln>
        </p:spPr>
        <p:txBody>
          <a:bodyPr wrap="square">
            <a:spAutoFit/>
          </a:bodyPr>
          <a:lstStyle/>
          <a:p>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黒沢大二</a:t>
            </a:r>
            <a:endParaRPr lang="ja-JP" altLang="en-US" sz="1200" dirty="0">
              <a:latin typeface="BIZ UDPゴシック" panose="020B0400000000000000" pitchFamily="50" charset="-128"/>
              <a:ea typeface="BIZ UDPゴシック" panose="020B0400000000000000" pitchFamily="50" charset="-128"/>
            </a:endParaRPr>
          </a:p>
        </p:txBody>
      </p:sp>
      <p:sp>
        <p:nvSpPr>
          <p:cNvPr id="51" name="テキスト ボックス 50">
            <a:extLst>
              <a:ext uri="{FF2B5EF4-FFF2-40B4-BE49-F238E27FC236}">
                <a16:creationId xmlns:a16="http://schemas.microsoft.com/office/drawing/2014/main" id="{5DA004B1-DB48-414D-A96A-B56C823FE089}"/>
              </a:ext>
            </a:extLst>
          </p:cNvPr>
          <p:cNvSpPr txBox="1"/>
          <p:nvPr/>
        </p:nvSpPr>
        <p:spPr>
          <a:xfrm>
            <a:off x="2408845" y="2224252"/>
            <a:ext cx="1524627" cy="3785652"/>
          </a:xfrm>
          <a:prstGeom prst="rect">
            <a:avLst/>
          </a:prstGeom>
          <a:noFill/>
          <a:ln>
            <a:solidFill>
              <a:srgbClr val="C00000"/>
            </a:solidFill>
          </a:ln>
        </p:spPr>
        <p:txBody>
          <a:bodyPr wrap="square">
            <a:spAutoFit/>
          </a:bodyPr>
          <a:lstStyle/>
          <a:p>
            <a:pPr algn="ctr"/>
            <a:r>
              <a:rPr lang="zh-TW" altLang="en-US" sz="1600" dirty="0">
                <a:latin typeface="BIZ UDPゴシック" panose="020B0400000000000000" pitchFamily="50" charset="-128"/>
                <a:ea typeface="BIZ UDPゴシック" panose="020B0400000000000000" pitchFamily="50" charset="-128"/>
              </a:rPr>
              <a:t>西園寺公望</a:t>
            </a:r>
            <a:endParaRPr lang="en-US" altLang="zh-TW" sz="1600" dirty="0">
              <a:latin typeface="BIZ UDPゴシック" panose="020B0400000000000000" pitchFamily="50" charset="-128"/>
              <a:ea typeface="BIZ UDPゴシック" panose="020B0400000000000000" pitchFamily="50" charset="-128"/>
            </a:endParaRPr>
          </a:p>
          <a:p>
            <a:pPr algn="ctr"/>
            <a:endParaRPr lang="zh-TW" altLang="en-US"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幣原喜重郎</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若槻禮次郎</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徳川家達</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牧野伸顕</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井上準之助</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伊東巳代治</a:t>
            </a:r>
          </a:p>
          <a:p>
            <a:pPr algn="ctr"/>
            <a:endParaRPr lang="en-US" altLang="zh-TW" sz="1600" dirty="0">
              <a:latin typeface="BIZ UDPゴシック" panose="020B0400000000000000" pitchFamily="50" charset="-128"/>
              <a:ea typeface="BIZ UDPゴシック" panose="020B0400000000000000" pitchFamily="50" charset="-128"/>
            </a:endParaRPr>
          </a:p>
          <a:p>
            <a:pPr algn="ctr"/>
            <a:r>
              <a:rPr lang="zh-TW" altLang="en-US" sz="1600" dirty="0">
                <a:latin typeface="BIZ UDPゴシック" panose="020B0400000000000000" pitchFamily="50" charset="-128"/>
                <a:ea typeface="BIZ UDPゴシック" panose="020B0400000000000000" pitchFamily="50" charset="-128"/>
              </a:rPr>
              <a:t>犬養毅</a:t>
            </a:r>
            <a:endParaRPr lang="ja-JP" altLang="en-US" sz="1600" dirty="0">
              <a:latin typeface="BIZ UDPゴシック" panose="020B0400000000000000" pitchFamily="50" charset="-128"/>
              <a:ea typeface="BIZ UDPゴシック" panose="020B0400000000000000" pitchFamily="50" charset="-128"/>
            </a:endParaRP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血盟団事件</a:t>
            </a:r>
          </a:p>
        </p:txBody>
      </p:sp>
      <p:pic>
        <p:nvPicPr>
          <p:cNvPr id="2050" name="Picture 2" descr="昭和12年8月19日 (二十一) 西田税 - あを雲の涯 さん">
            <a:extLst>
              <a:ext uri="{FF2B5EF4-FFF2-40B4-BE49-F238E27FC236}">
                <a16:creationId xmlns:a16="http://schemas.microsoft.com/office/drawing/2014/main" id="{367A437C-26F8-92BF-8DC0-65D2635CE1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135" y="4036153"/>
            <a:ext cx="1470762" cy="194593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7F46C3E-27D8-E9C1-B236-5FEA52B9B26B}"/>
              </a:ext>
            </a:extLst>
          </p:cNvPr>
          <p:cNvSpPr txBox="1"/>
          <p:nvPr/>
        </p:nvSpPr>
        <p:spPr>
          <a:xfrm>
            <a:off x="591613" y="5922790"/>
            <a:ext cx="1175807"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西田税</a:t>
            </a:r>
          </a:p>
        </p:txBody>
      </p:sp>
      <p:sp>
        <p:nvSpPr>
          <p:cNvPr id="2" name="矢印: 下 1">
            <a:extLst>
              <a:ext uri="{FF2B5EF4-FFF2-40B4-BE49-F238E27FC236}">
                <a16:creationId xmlns:a16="http://schemas.microsoft.com/office/drawing/2014/main" id="{8597276E-3825-BFE8-5C9B-DD25F0AF3241}"/>
              </a:ext>
            </a:extLst>
          </p:cNvPr>
          <p:cNvSpPr/>
          <p:nvPr/>
        </p:nvSpPr>
        <p:spPr>
          <a:xfrm rot="10800000">
            <a:off x="7843591" y="1406512"/>
            <a:ext cx="456873" cy="4615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2" descr="日本の本当の黒幕 上巻 龍馬暗殺と明治維新の闇">
            <a:extLst>
              <a:ext uri="{FF2B5EF4-FFF2-40B4-BE49-F238E27FC236}">
                <a16:creationId xmlns:a16="http://schemas.microsoft.com/office/drawing/2014/main" id="{77ADD5D9-5A2C-0C11-E9A4-54DF6DE0C1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1197" y="1423955"/>
            <a:ext cx="1567621" cy="22918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日本の本当の黒幕 下巻 帝国の秘密とテロルの嵐">
            <a:extLst>
              <a:ext uri="{FF2B5EF4-FFF2-40B4-BE49-F238E27FC236}">
                <a16:creationId xmlns:a16="http://schemas.microsoft.com/office/drawing/2014/main" id="{B5787024-EE63-0E2A-5E20-88894A019E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1196" y="3889412"/>
            <a:ext cx="1567621" cy="231212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25BCE0D7-8076-CCED-5B2F-B9C70DB80A07}"/>
              </a:ext>
            </a:extLst>
          </p:cNvPr>
          <p:cNvSpPr txBox="1"/>
          <p:nvPr/>
        </p:nvSpPr>
        <p:spPr>
          <a:xfrm>
            <a:off x="10712026" y="3651307"/>
            <a:ext cx="853440" cy="261610"/>
          </a:xfrm>
          <a:prstGeom prst="rect">
            <a:avLst/>
          </a:prstGeom>
          <a:noFill/>
        </p:spPr>
        <p:txBody>
          <a:bodyPr wrap="square" rtlCol="0">
            <a:spAutoFit/>
          </a:bodyPr>
          <a:lstStyle/>
          <a:p>
            <a:pPr algn="ct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3477DE6C-81FF-C954-6783-C43B80950167}"/>
              </a:ext>
            </a:extLst>
          </p:cNvPr>
          <p:cNvSpPr txBox="1"/>
          <p:nvPr/>
        </p:nvSpPr>
        <p:spPr>
          <a:xfrm>
            <a:off x="10742745" y="6143824"/>
            <a:ext cx="853440" cy="261610"/>
          </a:xfrm>
          <a:prstGeom prst="rect">
            <a:avLst/>
          </a:prstGeom>
          <a:noFill/>
        </p:spPr>
        <p:txBody>
          <a:bodyPr wrap="square" rtlCol="0">
            <a:spAutoFit/>
          </a:bodyPr>
          <a:lstStyle/>
          <a:p>
            <a:pPr algn="ct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57850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6" name="テキスト ボックス 5">
            <a:extLst>
              <a:ext uri="{FF2B5EF4-FFF2-40B4-BE49-F238E27FC236}">
                <a16:creationId xmlns:a16="http://schemas.microsoft.com/office/drawing/2014/main" id="{B13B5D8F-FB5B-467B-86B5-DFDD40CAF8DD}"/>
              </a:ext>
            </a:extLst>
          </p:cNvPr>
          <p:cNvSpPr txBox="1"/>
          <p:nvPr/>
        </p:nvSpPr>
        <p:spPr>
          <a:xfrm>
            <a:off x="5174603" y="3123500"/>
            <a:ext cx="1323730"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三菱</a:t>
            </a:r>
            <a:r>
              <a:rPr lang="ja-JP" altLang="en-US" sz="2000" dirty="0">
                <a:latin typeface="BIZ UDPゴシック" panose="020B0400000000000000" pitchFamily="50" charset="-128"/>
                <a:ea typeface="BIZ UDPゴシック" panose="020B0400000000000000" pitchFamily="50" charset="-128"/>
              </a:rPr>
              <a:t>合資</a:t>
            </a:r>
            <a:endParaRPr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秘書室</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昭和の暗殺時代における財閥の情報体制</a:t>
            </a:r>
          </a:p>
        </p:txBody>
      </p:sp>
      <p:sp>
        <p:nvSpPr>
          <p:cNvPr id="2" name="楕円 1">
            <a:extLst>
              <a:ext uri="{FF2B5EF4-FFF2-40B4-BE49-F238E27FC236}">
                <a16:creationId xmlns:a16="http://schemas.microsoft.com/office/drawing/2014/main" id="{8A5AB769-480B-BC03-C116-DAC259BE15A9}"/>
              </a:ext>
            </a:extLst>
          </p:cNvPr>
          <p:cNvSpPr/>
          <p:nvPr/>
        </p:nvSpPr>
        <p:spPr>
          <a:xfrm>
            <a:off x="386580" y="634358"/>
            <a:ext cx="2891481" cy="229835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日本陸軍</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日本海軍</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革新運動</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青年将校</a:t>
            </a:r>
            <a:endParaRPr kumimoji="1" lang="ja-JP" altLang="en-US" dirty="0">
              <a:latin typeface="BIZ UDPゴシック" panose="020B0400000000000000" pitchFamily="50" charset="-128"/>
              <a:ea typeface="BIZ UDPゴシック" panose="020B0400000000000000" pitchFamily="50" charset="-128"/>
            </a:endParaRPr>
          </a:p>
        </p:txBody>
      </p:sp>
      <p:sp>
        <p:nvSpPr>
          <p:cNvPr id="12" name="楕円 11">
            <a:extLst>
              <a:ext uri="{FF2B5EF4-FFF2-40B4-BE49-F238E27FC236}">
                <a16:creationId xmlns:a16="http://schemas.microsoft.com/office/drawing/2014/main" id="{494DAD21-B857-A660-69D2-9A47D6F9A18D}"/>
              </a:ext>
            </a:extLst>
          </p:cNvPr>
          <p:cNvSpPr/>
          <p:nvPr/>
        </p:nvSpPr>
        <p:spPr>
          <a:xfrm>
            <a:off x="304201" y="3111569"/>
            <a:ext cx="2891481" cy="22983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右翼</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sz="3600" dirty="0">
                <a:latin typeface="BIZ UDPゴシック" panose="020B0400000000000000" pitchFamily="50" charset="-128"/>
                <a:ea typeface="BIZ UDPゴシック" panose="020B0400000000000000" pitchFamily="50" charset="-128"/>
              </a:rPr>
              <a:t>宗教団体</a:t>
            </a:r>
            <a:endParaRPr kumimoji="1" lang="en-US" altLang="ja-JP" sz="3600" dirty="0">
              <a:latin typeface="BIZ UDPゴシック" panose="020B0400000000000000" pitchFamily="50" charset="-128"/>
              <a:ea typeface="BIZ UDPゴシック" panose="020B0400000000000000" pitchFamily="50" charset="-128"/>
            </a:endParaRPr>
          </a:p>
          <a:p>
            <a:pPr algn="ctr"/>
            <a:endParaRPr kumimoji="1" lang="ja-JP" altLang="en-US"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1A599862-945E-8D71-E56D-FEEE549E8E50}"/>
              </a:ext>
            </a:extLst>
          </p:cNvPr>
          <p:cNvSpPr txBox="1"/>
          <p:nvPr/>
        </p:nvSpPr>
        <p:spPr>
          <a:xfrm>
            <a:off x="5174603" y="1443064"/>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三井合名</a:t>
            </a:r>
            <a:endParaRPr lang="en-US" altLang="ja-JP" sz="20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6B9979C5-CF66-FBD1-9FAB-F7E3C7A6567D}"/>
              </a:ext>
            </a:extLst>
          </p:cNvPr>
          <p:cNvSpPr txBox="1"/>
          <p:nvPr/>
        </p:nvSpPr>
        <p:spPr>
          <a:xfrm>
            <a:off x="5174603" y="4417045"/>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安田合名</a:t>
            </a:r>
            <a:endParaRPr lang="en-US" altLang="ja-JP" sz="200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6B59C750-867A-E1A8-EEFE-04D2D91629D9}"/>
              </a:ext>
            </a:extLst>
          </p:cNvPr>
          <p:cNvSpPr txBox="1"/>
          <p:nvPr/>
        </p:nvSpPr>
        <p:spPr>
          <a:xfrm>
            <a:off x="5211115" y="5298749"/>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大倉合名</a:t>
            </a:r>
            <a:endParaRPr lang="en-US" altLang="ja-JP" sz="20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58BB109D-F49D-F6E1-5D56-A513EDAE6228}"/>
              </a:ext>
            </a:extLst>
          </p:cNvPr>
          <p:cNvSpPr txBox="1"/>
          <p:nvPr/>
        </p:nvSpPr>
        <p:spPr>
          <a:xfrm>
            <a:off x="5211115" y="2284846"/>
            <a:ext cx="1323730"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住友合資</a:t>
            </a:r>
            <a:endParaRPr lang="en-US" altLang="ja-JP" sz="2000" dirty="0">
              <a:latin typeface="BIZ UDPゴシック" panose="020B0400000000000000" pitchFamily="50" charset="-128"/>
              <a:ea typeface="BIZ UDPゴシック" panose="020B0400000000000000" pitchFamily="50" charset="-128"/>
            </a:endParaRPr>
          </a:p>
        </p:txBody>
      </p:sp>
      <p:sp>
        <p:nvSpPr>
          <p:cNvPr id="20" name="楕円 19">
            <a:extLst>
              <a:ext uri="{FF2B5EF4-FFF2-40B4-BE49-F238E27FC236}">
                <a16:creationId xmlns:a16="http://schemas.microsoft.com/office/drawing/2014/main" id="{6FF0E4F1-E707-0EF2-50D7-A175F996C876}"/>
              </a:ext>
            </a:extLst>
          </p:cNvPr>
          <p:cNvSpPr/>
          <p:nvPr/>
        </p:nvSpPr>
        <p:spPr>
          <a:xfrm>
            <a:off x="1461692" y="5505901"/>
            <a:ext cx="1894704" cy="1010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latin typeface="BIZ UDPゴシック" panose="020B0400000000000000" pitchFamily="50" charset="-128"/>
                <a:ea typeface="BIZ UDPゴシック" panose="020B0400000000000000" pitchFamily="50" charset="-128"/>
              </a:rPr>
              <a:t>左翼</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24" name="直線矢印コネクタ 23">
            <a:extLst>
              <a:ext uri="{FF2B5EF4-FFF2-40B4-BE49-F238E27FC236}">
                <a16:creationId xmlns:a16="http://schemas.microsoft.com/office/drawing/2014/main" id="{BBC7AC1A-5551-FFFE-6BEC-0EB6B561A3BA}"/>
              </a:ext>
            </a:extLst>
          </p:cNvPr>
          <p:cNvCxnSpPr>
            <a:cxnSpLocks/>
            <a:endCxn id="2" idx="6"/>
          </p:cNvCxnSpPr>
          <p:nvPr/>
        </p:nvCxnSpPr>
        <p:spPr>
          <a:xfrm flipH="1">
            <a:off x="3278061" y="1643119"/>
            <a:ext cx="2018270" cy="140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30FD3BC-2805-4DEC-4550-65F9E7898B9F}"/>
              </a:ext>
            </a:extLst>
          </p:cNvPr>
          <p:cNvCxnSpPr>
            <a:endCxn id="12" idx="7"/>
          </p:cNvCxnSpPr>
          <p:nvPr/>
        </p:nvCxnSpPr>
        <p:spPr>
          <a:xfrm flipH="1">
            <a:off x="2772234" y="1643119"/>
            <a:ext cx="2532335" cy="1805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8BB7B06-8F99-07AC-C54F-E6797A143873}"/>
              </a:ext>
            </a:extLst>
          </p:cNvPr>
          <p:cNvCxnSpPr>
            <a:cxnSpLocks/>
            <a:endCxn id="20" idx="7"/>
          </p:cNvCxnSpPr>
          <p:nvPr/>
        </p:nvCxnSpPr>
        <p:spPr>
          <a:xfrm flipH="1">
            <a:off x="3078923" y="1643119"/>
            <a:ext cx="2225646" cy="4010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D0127673-10A5-A4AB-F3EF-08612521CD0C}"/>
              </a:ext>
            </a:extLst>
          </p:cNvPr>
          <p:cNvCxnSpPr>
            <a:stCxn id="19" idx="1"/>
            <a:endCxn id="2" idx="6"/>
          </p:cNvCxnSpPr>
          <p:nvPr/>
        </p:nvCxnSpPr>
        <p:spPr>
          <a:xfrm flipH="1" flipV="1">
            <a:off x="3278061" y="1783536"/>
            <a:ext cx="1933054" cy="70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C3C353B0-4D62-256D-B859-24DF929C7814}"/>
              </a:ext>
            </a:extLst>
          </p:cNvPr>
          <p:cNvCxnSpPr>
            <a:stCxn id="19" idx="1"/>
            <a:endCxn id="12" idx="7"/>
          </p:cNvCxnSpPr>
          <p:nvPr/>
        </p:nvCxnSpPr>
        <p:spPr>
          <a:xfrm flipH="1">
            <a:off x="2772234" y="2484901"/>
            <a:ext cx="2438881" cy="96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D0EF928-6F9D-FE1D-16FA-B72581626870}"/>
              </a:ext>
            </a:extLst>
          </p:cNvPr>
          <p:cNvCxnSpPr>
            <a:stCxn id="19" idx="1"/>
            <a:endCxn id="20" idx="7"/>
          </p:cNvCxnSpPr>
          <p:nvPr/>
        </p:nvCxnSpPr>
        <p:spPr>
          <a:xfrm flipH="1">
            <a:off x="3078923" y="2484901"/>
            <a:ext cx="2132192" cy="3169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CF531D32-AB67-CECE-EB46-5640CE4AFC44}"/>
              </a:ext>
            </a:extLst>
          </p:cNvPr>
          <p:cNvCxnSpPr>
            <a:endCxn id="2" idx="6"/>
          </p:cNvCxnSpPr>
          <p:nvPr/>
        </p:nvCxnSpPr>
        <p:spPr>
          <a:xfrm flipH="1" flipV="1">
            <a:off x="3278061" y="1783536"/>
            <a:ext cx="2018270" cy="1664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29BB0FBF-F8B2-CE2B-80DE-D8E2FB8344D1}"/>
              </a:ext>
            </a:extLst>
          </p:cNvPr>
          <p:cNvCxnSpPr>
            <a:cxnSpLocks/>
            <a:endCxn id="12" idx="6"/>
          </p:cNvCxnSpPr>
          <p:nvPr/>
        </p:nvCxnSpPr>
        <p:spPr>
          <a:xfrm flipH="1">
            <a:off x="3195682" y="3462204"/>
            <a:ext cx="2108887" cy="79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6DCF66CC-1E6F-C3A5-6CBA-5C33D0FC3402}"/>
              </a:ext>
            </a:extLst>
          </p:cNvPr>
          <p:cNvCxnSpPr>
            <a:endCxn id="20" idx="7"/>
          </p:cNvCxnSpPr>
          <p:nvPr/>
        </p:nvCxnSpPr>
        <p:spPr>
          <a:xfrm flipH="1">
            <a:off x="3078923" y="3448155"/>
            <a:ext cx="2225646" cy="220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11B441F-B19D-74BD-BA06-54325B5190BB}"/>
              </a:ext>
            </a:extLst>
          </p:cNvPr>
          <p:cNvCxnSpPr>
            <a:cxnSpLocks/>
            <a:stCxn id="17" idx="1"/>
            <a:endCxn id="2" idx="5"/>
          </p:cNvCxnSpPr>
          <p:nvPr/>
        </p:nvCxnSpPr>
        <p:spPr>
          <a:xfrm flipH="1" flipV="1">
            <a:off x="2854613" y="2596128"/>
            <a:ext cx="2319990" cy="2020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0B129406-E9AA-C930-9B68-C007A63A8013}"/>
              </a:ext>
            </a:extLst>
          </p:cNvPr>
          <p:cNvCxnSpPr>
            <a:stCxn id="17" idx="1"/>
            <a:endCxn id="12" idx="6"/>
          </p:cNvCxnSpPr>
          <p:nvPr/>
        </p:nvCxnSpPr>
        <p:spPr>
          <a:xfrm flipH="1" flipV="1">
            <a:off x="3195682" y="4260747"/>
            <a:ext cx="1978921" cy="356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2BE4A2D5-C37A-CB38-6A84-A63A3DC19020}"/>
              </a:ext>
            </a:extLst>
          </p:cNvPr>
          <p:cNvCxnSpPr>
            <a:stCxn id="17" idx="1"/>
            <a:endCxn id="20" idx="6"/>
          </p:cNvCxnSpPr>
          <p:nvPr/>
        </p:nvCxnSpPr>
        <p:spPr>
          <a:xfrm flipH="1">
            <a:off x="3356396" y="4617100"/>
            <a:ext cx="1818207" cy="139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F441887-81A1-14F7-4EFC-2751FE10CF0A}"/>
              </a:ext>
            </a:extLst>
          </p:cNvPr>
          <p:cNvCxnSpPr>
            <a:stCxn id="18" idx="1"/>
            <a:endCxn id="20" idx="6"/>
          </p:cNvCxnSpPr>
          <p:nvPr/>
        </p:nvCxnSpPr>
        <p:spPr>
          <a:xfrm flipH="1">
            <a:off x="3356396" y="5498804"/>
            <a:ext cx="1854719" cy="51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a:extLst>
              <a:ext uri="{FF2B5EF4-FFF2-40B4-BE49-F238E27FC236}">
                <a16:creationId xmlns:a16="http://schemas.microsoft.com/office/drawing/2014/main" id="{EC7047B9-04C7-DCBC-BDC0-FEB6806E334F}"/>
              </a:ext>
            </a:extLst>
          </p:cNvPr>
          <p:cNvCxnSpPr>
            <a:stCxn id="18" idx="1"/>
            <a:endCxn id="12" idx="6"/>
          </p:cNvCxnSpPr>
          <p:nvPr/>
        </p:nvCxnSpPr>
        <p:spPr>
          <a:xfrm flipH="1" flipV="1">
            <a:off x="3195682" y="4260747"/>
            <a:ext cx="2015433" cy="1238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1A48025F-4FEE-0E29-883C-75B2D1FB13A5}"/>
              </a:ext>
            </a:extLst>
          </p:cNvPr>
          <p:cNvCxnSpPr>
            <a:stCxn id="18" idx="1"/>
            <a:endCxn id="2" idx="5"/>
          </p:cNvCxnSpPr>
          <p:nvPr/>
        </p:nvCxnSpPr>
        <p:spPr>
          <a:xfrm flipH="1" flipV="1">
            <a:off x="2854613" y="2596128"/>
            <a:ext cx="2356502" cy="2902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四角形: 角を丸くする 132">
            <a:extLst>
              <a:ext uri="{FF2B5EF4-FFF2-40B4-BE49-F238E27FC236}">
                <a16:creationId xmlns:a16="http://schemas.microsoft.com/office/drawing/2014/main" id="{CBB908FB-5F02-521D-56AD-C8A27410D7DE}"/>
              </a:ext>
            </a:extLst>
          </p:cNvPr>
          <p:cNvSpPr/>
          <p:nvPr/>
        </p:nvSpPr>
        <p:spPr>
          <a:xfrm>
            <a:off x="4909153" y="1110866"/>
            <a:ext cx="1933054" cy="5100464"/>
          </a:xfrm>
          <a:custGeom>
            <a:avLst/>
            <a:gdLst>
              <a:gd name="connsiteX0" fmla="*/ 0 w 1933054"/>
              <a:gd name="connsiteY0" fmla="*/ 322182 h 5100464"/>
              <a:gd name="connsiteX1" fmla="*/ 322182 w 1933054"/>
              <a:gd name="connsiteY1" fmla="*/ 0 h 5100464"/>
              <a:gd name="connsiteX2" fmla="*/ 738858 w 1933054"/>
              <a:gd name="connsiteY2" fmla="*/ 0 h 5100464"/>
              <a:gd name="connsiteX3" fmla="*/ 1194196 w 1933054"/>
              <a:gd name="connsiteY3" fmla="*/ 0 h 5100464"/>
              <a:gd name="connsiteX4" fmla="*/ 1610872 w 1933054"/>
              <a:gd name="connsiteY4" fmla="*/ 0 h 5100464"/>
              <a:gd name="connsiteX5" fmla="*/ 1933054 w 1933054"/>
              <a:gd name="connsiteY5" fmla="*/ 322182 h 5100464"/>
              <a:gd name="connsiteX6" fmla="*/ 1933054 w 1933054"/>
              <a:gd name="connsiteY6" fmla="*/ 790073 h 5100464"/>
              <a:gd name="connsiteX7" fmla="*/ 1933054 w 1933054"/>
              <a:gd name="connsiteY7" fmla="*/ 1391646 h 5100464"/>
              <a:gd name="connsiteX8" fmla="*/ 1933054 w 1933054"/>
              <a:gd name="connsiteY8" fmla="*/ 1859536 h 5100464"/>
              <a:gd name="connsiteX9" fmla="*/ 1933054 w 1933054"/>
              <a:gd name="connsiteY9" fmla="*/ 2416549 h 5100464"/>
              <a:gd name="connsiteX10" fmla="*/ 1933054 w 1933054"/>
              <a:gd name="connsiteY10" fmla="*/ 2884440 h 5100464"/>
              <a:gd name="connsiteX11" fmla="*/ 1933054 w 1933054"/>
              <a:gd name="connsiteY11" fmla="*/ 3486013 h 5100464"/>
              <a:gd name="connsiteX12" fmla="*/ 1933054 w 1933054"/>
              <a:gd name="connsiteY12" fmla="*/ 4087587 h 5100464"/>
              <a:gd name="connsiteX13" fmla="*/ 1933054 w 1933054"/>
              <a:gd name="connsiteY13" fmla="*/ 4778282 h 5100464"/>
              <a:gd name="connsiteX14" fmla="*/ 1610872 w 1933054"/>
              <a:gd name="connsiteY14" fmla="*/ 5100464 h 5100464"/>
              <a:gd name="connsiteX15" fmla="*/ 1207082 w 1933054"/>
              <a:gd name="connsiteY15" fmla="*/ 5100464 h 5100464"/>
              <a:gd name="connsiteX16" fmla="*/ 777519 w 1933054"/>
              <a:gd name="connsiteY16" fmla="*/ 5100464 h 5100464"/>
              <a:gd name="connsiteX17" fmla="*/ 322182 w 1933054"/>
              <a:gd name="connsiteY17" fmla="*/ 5100464 h 5100464"/>
              <a:gd name="connsiteX18" fmla="*/ 0 w 1933054"/>
              <a:gd name="connsiteY18" fmla="*/ 4778282 h 5100464"/>
              <a:gd name="connsiteX19" fmla="*/ 0 w 1933054"/>
              <a:gd name="connsiteY19" fmla="*/ 4132148 h 5100464"/>
              <a:gd name="connsiteX20" fmla="*/ 0 w 1933054"/>
              <a:gd name="connsiteY20" fmla="*/ 3530574 h 5100464"/>
              <a:gd name="connsiteX21" fmla="*/ 0 w 1933054"/>
              <a:gd name="connsiteY21" fmla="*/ 2929000 h 5100464"/>
              <a:gd name="connsiteX22" fmla="*/ 0 w 1933054"/>
              <a:gd name="connsiteY22" fmla="*/ 2416549 h 5100464"/>
              <a:gd name="connsiteX23" fmla="*/ 0 w 1933054"/>
              <a:gd name="connsiteY23" fmla="*/ 1814975 h 5100464"/>
              <a:gd name="connsiteX24" fmla="*/ 0 w 1933054"/>
              <a:gd name="connsiteY24" fmla="*/ 1347085 h 5100464"/>
              <a:gd name="connsiteX25" fmla="*/ 0 w 1933054"/>
              <a:gd name="connsiteY25" fmla="*/ 923756 h 5100464"/>
              <a:gd name="connsiteX26" fmla="*/ 0 w 1933054"/>
              <a:gd name="connsiteY26" fmla="*/ 322182 h 510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33054" h="5100464" extrusionOk="0">
                <a:moveTo>
                  <a:pt x="0" y="322182"/>
                </a:moveTo>
                <a:cubicBezTo>
                  <a:pt x="19419" y="182241"/>
                  <a:pt x="170878" y="-3684"/>
                  <a:pt x="322182" y="0"/>
                </a:cubicBezTo>
                <a:cubicBezTo>
                  <a:pt x="480629" y="-6677"/>
                  <a:pt x="635680" y="6174"/>
                  <a:pt x="738858" y="0"/>
                </a:cubicBezTo>
                <a:cubicBezTo>
                  <a:pt x="842036" y="-6174"/>
                  <a:pt x="1011284" y="29059"/>
                  <a:pt x="1194196" y="0"/>
                </a:cubicBezTo>
                <a:cubicBezTo>
                  <a:pt x="1377108" y="-29059"/>
                  <a:pt x="1408228" y="38852"/>
                  <a:pt x="1610872" y="0"/>
                </a:cubicBezTo>
                <a:cubicBezTo>
                  <a:pt x="1824062" y="-738"/>
                  <a:pt x="1931839" y="163151"/>
                  <a:pt x="1933054" y="322182"/>
                </a:cubicBezTo>
                <a:cubicBezTo>
                  <a:pt x="1979487" y="458844"/>
                  <a:pt x="1893725" y="619174"/>
                  <a:pt x="1933054" y="790073"/>
                </a:cubicBezTo>
                <a:cubicBezTo>
                  <a:pt x="1972383" y="960972"/>
                  <a:pt x="1875443" y="1179439"/>
                  <a:pt x="1933054" y="1391646"/>
                </a:cubicBezTo>
                <a:cubicBezTo>
                  <a:pt x="1990665" y="1603853"/>
                  <a:pt x="1892516" y="1708066"/>
                  <a:pt x="1933054" y="1859536"/>
                </a:cubicBezTo>
                <a:cubicBezTo>
                  <a:pt x="1973592" y="2011006"/>
                  <a:pt x="1884686" y="2224822"/>
                  <a:pt x="1933054" y="2416549"/>
                </a:cubicBezTo>
                <a:cubicBezTo>
                  <a:pt x="1981422" y="2608276"/>
                  <a:pt x="1894724" y="2690868"/>
                  <a:pt x="1933054" y="2884440"/>
                </a:cubicBezTo>
                <a:cubicBezTo>
                  <a:pt x="1971384" y="3078012"/>
                  <a:pt x="1931093" y="3220413"/>
                  <a:pt x="1933054" y="3486013"/>
                </a:cubicBezTo>
                <a:cubicBezTo>
                  <a:pt x="1935015" y="3751613"/>
                  <a:pt x="1864158" y="3789820"/>
                  <a:pt x="1933054" y="4087587"/>
                </a:cubicBezTo>
                <a:cubicBezTo>
                  <a:pt x="2001950" y="4385354"/>
                  <a:pt x="1909350" y="4633915"/>
                  <a:pt x="1933054" y="4778282"/>
                </a:cubicBezTo>
                <a:cubicBezTo>
                  <a:pt x="1954375" y="4922765"/>
                  <a:pt x="1792564" y="5102236"/>
                  <a:pt x="1610872" y="5100464"/>
                </a:cubicBezTo>
                <a:cubicBezTo>
                  <a:pt x="1433654" y="5138351"/>
                  <a:pt x="1384021" y="5054178"/>
                  <a:pt x="1207082" y="5100464"/>
                </a:cubicBezTo>
                <a:cubicBezTo>
                  <a:pt x="1030143" y="5146750"/>
                  <a:pt x="988717" y="5054466"/>
                  <a:pt x="777519" y="5100464"/>
                </a:cubicBezTo>
                <a:cubicBezTo>
                  <a:pt x="566321" y="5146462"/>
                  <a:pt x="515083" y="5066823"/>
                  <a:pt x="322182" y="5100464"/>
                </a:cubicBezTo>
                <a:cubicBezTo>
                  <a:pt x="97798" y="5105811"/>
                  <a:pt x="-13598" y="4931281"/>
                  <a:pt x="0" y="4778282"/>
                </a:cubicBezTo>
                <a:cubicBezTo>
                  <a:pt x="-25772" y="4637558"/>
                  <a:pt x="19937" y="4394615"/>
                  <a:pt x="0" y="4132148"/>
                </a:cubicBezTo>
                <a:cubicBezTo>
                  <a:pt x="-19937" y="3869681"/>
                  <a:pt x="36957" y="3812132"/>
                  <a:pt x="0" y="3530574"/>
                </a:cubicBezTo>
                <a:cubicBezTo>
                  <a:pt x="-36957" y="3249016"/>
                  <a:pt x="8790" y="3217021"/>
                  <a:pt x="0" y="2929000"/>
                </a:cubicBezTo>
                <a:cubicBezTo>
                  <a:pt x="-8790" y="2640979"/>
                  <a:pt x="2800" y="2665496"/>
                  <a:pt x="0" y="2416549"/>
                </a:cubicBezTo>
                <a:cubicBezTo>
                  <a:pt x="-2800" y="2167602"/>
                  <a:pt x="42861" y="2045566"/>
                  <a:pt x="0" y="1814975"/>
                </a:cubicBezTo>
                <a:cubicBezTo>
                  <a:pt x="-42861" y="1584384"/>
                  <a:pt x="24962" y="1453862"/>
                  <a:pt x="0" y="1347085"/>
                </a:cubicBezTo>
                <a:cubicBezTo>
                  <a:pt x="-24962" y="1240308"/>
                  <a:pt x="28040" y="1048600"/>
                  <a:pt x="0" y="923756"/>
                </a:cubicBezTo>
                <a:cubicBezTo>
                  <a:pt x="-28040" y="798912"/>
                  <a:pt x="50477" y="571409"/>
                  <a:pt x="0" y="322182"/>
                </a:cubicBezTo>
                <a:close/>
              </a:path>
            </a:pathLst>
          </a:custGeom>
          <a:noFill/>
          <a:ln>
            <a:solidFill>
              <a:srgbClr val="FFC000"/>
            </a:solidFill>
            <a:extLst>
              <a:ext uri="{C807C97D-BFC1-408E-A445-0C87EB9F89A2}">
                <ask:lineSketchStyleProps xmlns:ask="http://schemas.microsoft.com/office/drawing/2018/sketchyshapes" sd="2762604648">
                  <a:prstGeom prst="roundRect">
                    <a:avLst/>
                  </a:prstGeom>
                  <ask:type>
                    <ask:lineSketchScribble/>
                  </ask:type>
                </ask:lineSketchStyleProps>
              </a:ext>
            </a:extLst>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テキスト ボックス 133">
            <a:extLst>
              <a:ext uri="{FF2B5EF4-FFF2-40B4-BE49-F238E27FC236}">
                <a16:creationId xmlns:a16="http://schemas.microsoft.com/office/drawing/2014/main" id="{76F200CC-C323-204A-8F56-1A27192FFFE8}"/>
              </a:ext>
            </a:extLst>
          </p:cNvPr>
          <p:cNvSpPr txBox="1"/>
          <p:nvPr/>
        </p:nvSpPr>
        <p:spPr>
          <a:xfrm>
            <a:off x="4991532" y="587646"/>
            <a:ext cx="1845276" cy="523220"/>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暗殺抑止</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情報収集体制</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35" name="矢印: 上下 134">
            <a:extLst>
              <a:ext uri="{FF2B5EF4-FFF2-40B4-BE49-F238E27FC236}">
                <a16:creationId xmlns:a16="http://schemas.microsoft.com/office/drawing/2014/main" id="{0BF6A083-A380-B225-7CF1-330FDE1C7760}"/>
              </a:ext>
            </a:extLst>
          </p:cNvPr>
          <p:cNvSpPr/>
          <p:nvPr/>
        </p:nvSpPr>
        <p:spPr>
          <a:xfrm>
            <a:off x="5734088" y="1881394"/>
            <a:ext cx="247135" cy="40011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6" name="矢印: 上下 135">
            <a:extLst>
              <a:ext uri="{FF2B5EF4-FFF2-40B4-BE49-F238E27FC236}">
                <a16:creationId xmlns:a16="http://schemas.microsoft.com/office/drawing/2014/main" id="{530946FA-F47B-128E-D742-D42B88989B26}"/>
              </a:ext>
            </a:extLst>
          </p:cNvPr>
          <p:cNvSpPr/>
          <p:nvPr/>
        </p:nvSpPr>
        <p:spPr>
          <a:xfrm>
            <a:off x="5712900" y="2729704"/>
            <a:ext cx="247135" cy="40011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7" name="矢印: 上下 136">
            <a:extLst>
              <a:ext uri="{FF2B5EF4-FFF2-40B4-BE49-F238E27FC236}">
                <a16:creationId xmlns:a16="http://schemas.microsoft.com/office/drawing/2014/main" id="{4AF8C731-D19C-5187-5B11-6E67F189CBAB}"/>
              </a:ext>
            </a:extLst>
          </p:cNvPr>
          <p:cNvSpPr/>
          <p:nvPr/>
        </p:nvSpPr>
        <p:spPr>
          <a:xfrm>
            <a:off x="5702685" y="3872128"/>
            <a:ext cx="247135" cy="52855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9" name="矢印: 上下 138">
            <a:extLst>
              <a:ext uri="{FF2B5EF4-FFF2-40B4-BE49-F238E27FC236}">
                <a16:creationId xmlns:a16="http://schemas.microsoft.com/office/drawing/2014/main" id="{0166A27B-2737-7461-5A44-1A5A4A19890B}"/>
              </a:ext>
            </a:extLst>
          </p:cNvPr>
          <p:cNvSpPr/>
          <p:nvPr/>
        </p:nvSpPr>
        <p:spPr>
          <a:xfrm>
            <a:off x="5702685" y="4850446"/>
            <a:ext cx="247135" cy="52855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0" name="テキスト ボックス 139">
            <a:extLst>
              <a:ext uri="{FF2B5EF4-FFF2-40B4-BE49-F238E27FC236}">
                <a16:creationId xmlns:a16="http://schemas.microsoft.com/office/drawing/2014/main" id="{CC62997F-EC50-D0F3-4DBE-A146B4D4EA91}"/>
              </a:ext>
            </a:extLst>
          </p:cNvPr>
          <p:cNvSpPr txBox="1"/>
          <p:nvPr/>
        </p:nvSpPr>
        <p:spPr>
          <a:xfrm>
            <a:off x="8595308" y="3116744"/>
            <a:ext cx="1993556" cy="738664"/>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警視庁・</a:t>
            </a:r>
            <a:r>
              <a:rPr lang="ja-JP" altLang="en-US" sz="1400" dirty="0">
                <a:latin typeface="BIZ UDPゴシック" panose="020B0400000000000000" pitchFamily="50" charset="-128"/>
                <a:ea typeface="BIZ UDPゴシック" panose="020B0400000000000000" pitchFamily="50" charset="-128"/>
              </a:rPr>
              <a:t>丸の内署</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特高主任</a:t>
            </a: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b="1" i="0" dirty="0">
                <a:solidFill>
                  <a:srgbClr val="606060"/>
                </a:solidFill>
                <a:effectLst/>
                <a:latin typeface="BIZ UDP明朝 Medium" panose="02020500000000000000" pitchFamily="18" charset="-128"/>
                <a:ea typeface="BIZ UDP明朝 Medium" panose="02020500000000000000" pitchFamily="18" charset="-128"/>
              </a:rPr>
              <a:t>中村喜三郎</a:t>
            </a:r>
            <a:endParaRPr kumimoji="1" lang="ja-JP" altLang="en-US" sz="1400" b="1" dirty="0">
              <a:latin typeface="BIZ UDP明朝 Medium" panose="02020500000000000000" pitchFamily="18" charset="-128"/>
              <a:ea typeface="BIZ UDP明朝 Medium" panose="02020500000000000000" pitchFamily="18" charset="-128"/>
            </a:endParaRPr>
          </a:p>
        </p:txBody>
      </p:sp>
      <p:sp>
        <p:nvSpPr>
          <p:cNvPr id="141" name="テキスト ボックス 140">
            <a:extLst>
              <a:ext uri="{FF2B5EF4-FFF2-40B4-BE49-F238E27FC236}">
                <a16:creationId xmlns:a16="http://schemas.microsoft.com/office/drawing/2014/main" id="{8C8A04F5-79FF-30EC-9AE3-9EAC28012D1F}"/>
              </a:ext>
            </a:extLst>
          </p:cNvPr>
          <p:cNvSpPr txBox="1"/>
          <p:nvPr/>
        </p:nvSpPr>
        <p:spPr>
          <a:xfrm>
            <a:off x="6861145" y="3085276"/>
            <a:ext cx="1658156" cy="738664"/>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三菱</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情報担当役員</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樋口実</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42" name="矢印: 上下 141">
            <a:extLst>
              <a:ext uri="{FF2B5EF4-FFF2-40B4-BE49-F238E27FC236}">
                <a16:creationId xmlns:a16="http://schemas.microsoft.com/office/drawing/2014/main" id="{AE8AE8F6-089C-B6DE-7A73-76B55FE1A204}"/>
              </a:ext>
            </a:extLst>
          </p:cNvPr>
          <p:cNvSpPr/>
          <p:nvPr/>
        </p:nvSpPr>
        <p:spPr>
          <a:xfrm rot="16200000">
            <a:off x="6669484" y="3199396"/>
            <a:ext cx="177736" cy="612463"/>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3" name="矢印: 上下 142">
            <a:extLst>
              <a:ext uri="{FF2B5EF4-FFF2-40B4-BE49-F238E27FC236}">
                <a16:creationId xmlns:a16="http://schemas.microsoft.com/office/drawing/2014/main" id="{5D2B8C99-9AF0-057C-C00F-2983B757157F}"/>
              </a:ext>
            </a:extLst>
          </p:cNvPr>
          <p:cNvSpPr/>
          <p:nvPr/>
        </p:nvSpPr>
        <p:spPr>
          <a:xfrm rot="16200000">
            <a:off x="8506440" y="3170038"/>
            <a:ext cx="177736" cy="612463"/>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5" name="テキスト ボックス 144">
            <a:extLst>
              <a:ext uri="{FF2B5EF4-FFF2-40B4-BE49-F238E27FC236}">
                <a16:creationId xmlns:a16="http://schemas.microsoft.com/office/drawing/2014/main" id="{488B0CD4-57AC-FF08-1ABB-129646B719D7}"/>
              </a:ext>
            </a:extLst>
          </p:cNvPr>
          <p:cNvSpPr txBox="1"/>
          <p:nvPr/>
        </p:nvSpPr>
        <p:spPr>
          <a:xfrm>
            <a:off x="6931466" y="1473842"/>
            <a:ext cx="1463498" cy="369332"/>
          </a:xfrm>
          <a:prstGeom prst="rect">
            <a:avLst/>
          </a:prstGeom>
          <a:noFill/>
        </p:spPr>
        <p:txBody>
          <a:bodyPr wrap="square">
            <a:spAutoFit/>
          </a:bodyPr>
          <a:lstStyle/>
          <a:p>
            <a:pPr algn="ctr"/>
            <a:r>
              <a:rPr lang="zh-TW" altLang="en-US" sz="1800" dirty="0">
                <a:latin typeface="BIZ UDPゴシック" panose="020B0400000000000000" pitchFamily="50" charset="-128"/>
                <a:ea typeface="BIZ UDPゴシック" panose="020B0400000000000000" pitchFamily="50" charset="-128"/>
              </a:rPr>
              <a:t>池田成彬</a:t>
            </a:r>
            <a:endParaRPr lang="ja-JP" altLang="en-US" sz="1800" dirty="0">
              <a:latin typeface="BIZ UDPゴシック" panose="020B0400000000000000" pitchFamily="50" charset="-128"/>
              <a:ea typeface="BIZ UDPゴシック" panose="020B0400000000000000" pitchFamily="50" charset="-128"/>
            </a:endParaRPr>
          </a:p>
        </p:txBody>
      </p:sp>
      <p:sp>
        <p:nvSpPr>
          <p:cNvPr id="147" name="矢印: 右 146">
            <a:extLst>
              <a:ext uri="{FF2B5EF4-FFF2-40B4-BE49-F238E27FC236}">
                <a16:creationId xmlns:a16="http://schemas.microsoft.com/office/drawing/2014/main" id="{839E9CB5-AD46-9CFA-EC45-547EACFE8C77}"/>
              </a:ext>
            </a:extLst>
          </p:cNvPr>
          <p:cNvSpPr/>
          <p:nvPr/>
        </p:nvSpPr>
        <p:spPr>
          <a:xfrm rot="16200000">
            <a:off x="7004543" y="2364904"/>
            <a:ext cx="1328033" cy="16529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矢印: 上下 147">
            <a:extLst>
              <a:ext uri="{FF2B5EF4-FFF2-40B4-BE49-F238E27FC236}">
                <a16:creationId xmlns:a16="http://schemas.microsoft.com/office/drawing/2014/main" id="{F615CC81-AFD3-6809-6491-6B8EE461AB48}"/>
              </a:ext>
            </a:extLst>
          </p:cNvPr>
          <p:cNvSpPr/>
          <p:nvPr/>
        </p:nvSpPr>
        <p:spPr>
          <a:xfrm rot="16200000">
            <a:off x="6686411" y="1322889"/>
            <a:ext cx="140415" cy="702081"/>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49" name="Picture 4" descr="画像1">
            <a:extLst>
              <a:ext uri="{FF2B5EF4-FFF2-40B4-BE49-F238E27FC236}">
                <a16:creationId xmlns:a16="http://schemas.microsoft.com/office/drawing/2014/main" id="{AE19A0ED-2B82-D67D-C615-D3B2C90D5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308" y="705973"/>
            <a:ext cx="1484838" cy="1483122"/>
          </a:xfrm>
          <a:prstGeom prst="rect">
            <a:avLst/>
          </a:prstGeom>
          <a:noFill/>
          <a:extLst>
            <a:ext uri="{909E8E84-426E-40DD-AFC4-6F175D3DCCD1}">
              <a14:hiddenFill xmlns:a14="http://schemas.microsoft.com/office/drawing/2010/main">
                <a:solidFill>
                  <a:srgbClr val="FFFFFF"/>
                </a:solidFill>
              </a14:hiddenFill>
            </a:ext>
          </a:extLst>
        </p:spPr>
      </p:pic>
      <p:sp>
        <p:nvSpPr>
          <p:cNvPr id="155" name="テキスト ボックス 154">
            <a:extLst>
              <a:ext uri="{FF2B5EF4-FFF2-40B4-BE49-F238E27FC236}">
                <a16:creationId xmlns:a16="http://schemas.microsoft.com/office/drawing/2014/main" id="{5C00295C-AC49-5285-B67C-2F1D40586705}"/>
              </a:ext>
            </a:extLst>
          </p:cNvPr>
          <p:cNvSpPr txBox="1"/>
          <p:nvPr/>
        </p:nvSpPr>
        <p:spPr>
          <a:xfrm>
            <a:off x="7797286" y="5610509"/>
            <a:ext cx="1252733" cy="584775"/>
          </a:xfrm>
          <a:prstGeom prst="rect">
            <a:avLst/>
          </a:prstGeom>
          <a:noFill/>
        </p:spPr>
        <p:txBody>
          <a:bodyPr wrap="square">
            <a:spAutoFit/>
          </a:bodyPr>
          <a:lstStyle/>
          <a:p>
            <a:pPr algn="ctr"/>
            <a:r>
              <a:rPr lang="ja-JP" altLang="en-US" i="0" dirty="0">
                <a:effectLst/>
                <a:latin typeface="BIZ UDPゴシック" panose="020B0400000000000000" pitchFamily="50" charset="-128"/>
                <a:ea typeface="BIZ UDPゴシック" panose="020B0400000000000000" pitchFamily="50" charset="-128"/>
              </a:rPr>
              <a:t>松浅本店</a:t>
            </a:r>
            <a:endParaRPr lang="en-US" altLang="ja-JP" i="0" dirty="0">
              <a:effectLst/>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（大森海岸）</a:t>
            </a:r>
          </a:p>
        </p:txBody>
      </p:sp>
      <p:sp>
        <p:nvSpPr>
          <p:cNvPr id="156" name="テキスト ボックス 155">
            <a:extLst>
              <a:ext uri="{FF2B5EF4-FFF2-40B4-BE49-F238E27FC236}">
                <a16:creationId xmlns:a16="http://schemas.microsoft.com/office/drawing/2014/main" id="{67307E0A-B59A-30C3-F0B5-EB0DE4F0BAC0}"/>
              </a:ext>
            </a:extLst>
          </p:cNvPr>
          <p:cNvSpPr txBox="1"/>
          <p:nvPr/>
        </p:nvSpPr>
        <p:spPr>
          <a:xfrm>
            <a:off x="7000729" y="5597578"/>
            <a:ext cx="958627" cy="584775"/>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鳥末</a:t>
            </a:r>
            <a:endParaRPr lang="en-US" altLang="ja-JP"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（赤坂）</a:t>
            </a:r>
          </a:p>
        </p:txBody>
      </p:sp>
      <p:sp>
        <p:nvSpPr>
          <p:cNvPr id="158" name="テキスト ボックス 157">
            <a:extLst>
              <a:ext uri="{FF2B5EF4-FFF2-40B4-BE49-F238E27FC236}">
                <a16:creationId xmlns:a16="http://schemas.microsoft.com/office/drawing/2014/main" id="{9AE5F0E1-E24B-0EE8-BC13-A9219FC28632}"/>
              </a:ext>
            </a:extLst>
          </p:cNvPr>
          <p:cNvSpPr txBox="1"/>
          <p:nvPr/>
        </p:nvSpPr>
        <p:spPr>
          <a:xfrm>
            <a:off x="8839430" y="5634230"/>
            <a:ext cx="1252733" cy="553998"/>
          </a:xfrm>
          <a:prstGeom prst="rect">
            <a:avLst/>
          </a:prstGeom>
          <a:noFill/>
        </p:spPr>
        <p:txBody>
          <a:bodyPr wrap="square">
            <a:spAutoFit/>
          </a:bodyPr>
          <a:lstStyle/>
          <a:p>
            <a:pPr algn="ctr"/>
            <a:r>
              <a:rPr lang="ja-JP" altLang="en-US" i="0" dirty="0">
                <a:effectLst/>
                <a:latin typeface="BIZ UDPゴシック" panose="020B0400000000000000" pitchFamily="50" charset="-128"/>
                <a:ea typeface="BIZ UDPゴシック" panose="020B0400000000000000" pitchFamily="50" charset="-128"/>
              </a:rPr>
              <a:t>龍土軒</a:t>
            </a:r>
            <a:endParaRPr lang="en-US" altLang="ja-JP" i="0" dirty="0">
              <a:effectLst/>
              <a:latin typeface="BIZ UDPゴシック" panose="020B0400000000000000" pitchFamily="50" charset="-128"/>
              <a:ea typeface="BIZ UDPゴシック" panose="020B0400000000000000" pitchFamily="50" charset="-128"/>
            </a:endParaRPr>
          </a:p>
          <a:p>
            <a:pPr algn="ctr"/>
            <a:r>
              <a:rPr lang="ja-JP" altLang="en-US" sz="1200" dirty="0">
                <a:latin typeface="BIZ UDPゴシック" panose="020B0400000000000000" pitchFamily="50" charset="-128"/>
                <a:ea typeface="BIZ UDPゴシック" panose="020B0400000000000000" pitchFamily="50" charset="-128"/>
              </a:rPr>
              <a:t>（麻布龍土町）</a:t>
            </a:r>
            <a:endParaRPr lang="ja-JP" altLang="en-US" dirty="0">
              <a:latin typeface="BIZ UDPゴシック" panose="020B0400000000000000" pitchFamily="50" charset="-128"/>
              <a:ea typeface="BIZ UDPゴシック" panose="020B0400000000000000" pitchFamily="50" charset="-128"/>
            </a:endParaRPr>
          </a:p>
        </p:txBody>
      </p:sp>
      <p:sp>
        <p:nvSpPr>
          <p:cNvPr id="174" name="テキスト ボックス 173">
            <a:extLst>
              <a:ext uri="{FF2B5EF4-FFF2-40B4-BE49-F238E27FC236}">
                <a16:creationId xmlns:a16="http://schemas.microsoft.com/office/drawing/2014/main" id="{539DFF4B-5C6F-9AE2-DB21-4BE242BFE9B8}"/>
              </a:ext>
            </a:extLst>
          </p:cNvPr>
          <p:cNvSpPr txBox="1"/>
          <p:nvPr/>
        </p:nvSpPr>
        <p:spPr>
          <a:xfrm>
            <a:off x="8618438" y="4273543"/>
            <a:ext cx="1993556" cy="769441"/>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東京憲兵隊</a:t>
            </a:r>
            <a:endParaRPr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麹町分隊・特高課</a:t>
            </a:r>
            <a:endParaRPr kumimoji="1" lang="en-US" altLang="ja-JP" sz="1400" dirty="0">
              <a:latin typeface="BIZ UDPゴシック" panose="020B0400000000000000" pitchFamily="50" charset="-128"/>
              <a:ea typeface="BIZ UDPゴシック" panose="020B0400000000000000" pitchFamily="50" charset="-128"/>
            </a:endParaRPr>
          </a:p>
          <a:p>
            <a:pPr algn="ctr"/>
            <a:r>
              <a:rPr lang="zh-TW" altLang="en-US" sz="1600" b="1" i="0" dirty="0">
                <a:effectLst/>
                <a:latin typeface="Trebuchet MS" panose="020B0603020202020204" pitchFamily="34" charset="0"/>
              </a:rPr>
              <a:t>小坂慶助軍曹</a:t>
            </a:r>
            <a:endParaRPr kumimoji="1" lang="ja-JP" altLang="en-US" sz="1600" b="1" dirty="0">
              <a:latin typeface="BIZ UDP明朝 Medium" panose="02020500000000000000" pitchFamily="18" charset="-128"/>
              <a:ea typeface="BIZ UDP明朝 Medium" panose="02020500000000000000" pitchFamily="18" charset="-128"/>
            </a:endParaRPr>
          </a:p>
        </p:txBody>
      </p:sp>
      <p:sp>
        <p:nvSpPr>
          <p:cNvPr id="175" name="矢印: 上下 174">
            <a:extLst>
              <a:ext uri="{FF2B5EF4-FFF2-40B4-BE49-F238E27FC236}">
                <a16:creationId xmlns:a16="http://schemas.microsoft.com/office/drawing/2014/main" id="{367EFCDB-0B1D-95BD-BDA4-EDBE8C6FA31C}"/>
              </a:ext>
            </a:extLst>
          </p:cNvPr>
          <p:cNvSpPr/>
          <p:nvPr/>
        </p:nvSpPr>
        <p:spPr>
          <a:xfrm>
            <a:off x="9507687" y="3881265"/>
            <a:ext cx="183890" cy="390548"/>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7" name="テキスト ボックス 176">
            <a:extLst>
              <a:ext uri="{FF2B5EF4-FFF2-40B4-BE49-F238E27FC236}">
                <a16:creationId xmlns:a16="http://schemas.microsoft.com/office/drawing/2014/main" id="{46D0B9F7-4BF8-1C0F-8DBA-E34876A273D8}"/>
              </a:ext>
            </a:extLst>
          </p:cNvPr>
          <p:cNvSpPr txBox="1"/>
          <p:nvPr/>
        </p:nvSpPr>
        <p:spPr>
          <a:xfrm>
            <a:off x="10505106" y="4497591"/>
            <a:ext cx="1463874" cy="307777"/>
          </a:xfrm>
          <a:prstGeom prst="rect">
            <a:avLst/>
          </a:prstGeom>
          <a:noFill/>
        </p:spPr>
        <p:txBody>
          <a:bodyPr wrap="square" rtlCol="0">
            <a:spAutoFit/>
          </a:bodyPr>
          <a:lstStyle/>
          <a:p>
            <a:pPr algn="ctr"/>
            <a:r>
              <a:rPr kumimoji="1" lang="ja-JP" altLang="en-US" sz="1400" b="1" dirty="0">
                <a:latin typeface="BIZ UDP明朝 Medium" panose="02020500000000000000" pitchFamily="18" charset="-128"/>
                <a:ea typeface="BIZ UDP明朝 Medium" panose="02020500000000000000" pitchFamily="18" charset="-128"/>
              </a:rPr>
              <a:t>陸軍首脳へ</a:t>
            </a:r>
          </a:p>
        </p:txBody>
      </p:sp>
      <p:sp>
        <p:nvSpPr>
          <p:cNvPr id="178" name="矢印: 上下 177">
            <a:extLst>
              <a:ext uri="{FF2B5EF4-FFF2-40B4-BE49-F238E27FC236}">
                <a16:creationId xmlns:a16="http://schemas.microsoft.com/office/drawing/2014/main" id="{AABDAB82-C2DE-48F9-768B-8FC5C9097A46}"/>
              </a:ext>
            </a:extLst>
          </p:cNvPr>
          <p:cNvSpPr/>
          <p:nvPr/>
        </p:nvSpPr>
        <p:spPr>
          <a:xfrm rot="5400000">
            <a:off x="10450593" y="4452398"/>
            <a:ext cx="217215" cy="442627"/>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9" name="矢印: 上下 178">
            <a:extLst>
              <a:ext uri="{FF2B5EF4-FFF2-40B4-BE49-F238E27FC236}">
                <a16:creationId xmlns:a16="http://schemas.microsoft.com/office/drawing/2014/main" id="{DC44B547-BA88-843B-01FD-8552A099B6AE}"/>
              </a:ext>
            </a:extLst>
          </p:cNvPr>
          <p:cNvSpPr/>
          <p:nvPr/>
        </p:nvSpPr>
        <p:spPr>
          <a:xfrm rot="5400000">
            <a:off x="10334950" y="3283250"/>
            <a:ext cx="217215" cy="442627"/>
          </a:xfrm>
          <a:prstGeom prst="up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0" name="テキスト ボックス 179">
            <a:extLst>
              <a:ext uri="{FF2B5EF4-FFF2-40B4-BE49-F238E27FC236}">
                <a16:creationId xmlns:a16="http://schemas.microsoft.com/office/drawing/2014/main" id="{0945B2E9-45F8-2C9D-33B3-A5116B052D1F}"/>
              </a:ext>
            </a:extLst>
          </p:cNvPr>
          <p:cNvSpPr txBox="1"/>
          <p:nvPr/>
        </p:nvSpPr>
        <p:spPr>
          <a:xfrm>
            <a:off x="10664871" y="3194955"/>
            <a:ext cx="993347" cy="523220"/>
          </a:xfrm>
          <a:prstGeom prst="rect">
            <a:avLst/>
          </a:prstGeom>
          <a:noFill/>
        </p:spPr>
        <p:txBody>
          <a:bodyPr wrap="square" rtlCol="0">
            <a:spAutoFit/>
          </a:bodyPr>
          <a:lstStyle/>
          <a:p>
            <a:pPr algn="ctr"/>
            <a:r>
              <a:rPr kumimoji="1" lang="ja-JP" altLang="en-US" sz="1400" b="1" dirty="0">
                <a:latin typeface="BIZ UDP明朝 Medium" panose="02020500000000000000" pitchFamily="18" charset="-128"/>
                <a:ea typeface="BIZ UDP明朝 Medium" panose="02020500000000000000" pitchFamily="18" charset="-128"/>
              </a:rPr>
              <a:t>内務省</a:t>
            </a:r>
            <a:endParaRPr kumimoji="1" lang="en-US" altLang="ja-JP" sz="1400" b="1" dirty="0">
              <a:latin typeface="BIZ UDP明朝 Medium" panose="02020500000000000000" pitchFamily="18" charset="-128"/>
              <a:ea typeface="BIZ UDP明朝 Medium" panose="02020500000000000000" pitchFamily="18" charset="-128"/>
            </a:endParaRPr>
          </a:p>
          <a:p>
            <a:pPr algn="ctr"/>
            <a:r>
              <a:rPr kumimoji="1" lang="ja-JP" altLang="en-US" sz="1400" b="1" dirty="0">
                <a:latin typeface="BIZ UDP明朝 Medium" panose="02020500000000000000" pitchFamily="18" charset="-128"/>
                <a:ea typeface="BIZ UDP明朝 Medium" panose="02020500000000000000" pitchFamily="18" charset="-128"/>
              </a:rPr>
              <a:t>警保局へ</a:t>
            </a:r>
          </a:p>
        </p:txBody>
      </p:sp>
      <p:cxnSp>
        <p:nvCxnSpPr>
          <p:cNvPr id="182" name="直線矢印コネクタ 181">
            <a:extLst>
              <a:ext uri="{FF2B5EF4-FFF2-40B4-BE49-F238E27FC236}">
                <a16:creationId xmlns:a16="http://schemas.microsoft.com/office/drawing/2014/main" id="{E121532B-7FD7-B08D-8829-31A7E718371C}"/>
              </a:ext>
            </a:extLst>
          </p:cNvPr>
          <p:cNvCxnSpPr>
            <a:stCxn id="141" idx="2"/>
            <a:endCxn id="156" idx="0"/>
          </p:cNvCxnSpPr>
          <p:nvPr/>
        </p:nvCxnSpPr>
        <p:spPr>
          <a:xfrm flipH="1">
            <a:off x="7480043" y="3823940"/>
            <a:ext cx="210180" cy="1773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B398717A-C282-25EB-8CB8-C49DEE8451F0}"/>
              </a:ext>
            </a:extLst>
          </p:cNvPr>
          <p:cNvCxnSpPr>
            <a:stCxn id="141" idx="2"/>
            <a:endCxn id="155" idx="0"/>
          </p:cNvCxnSpPr>
          <p:nvPr/>
        </p:nvCxnSpPr>
        <p:spPr>
          <a:xfrm>
            <a:off x="7690223" y="3823940"/>
            <a:ext cx="733430" cy="178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a:extLst>
              <a:ext uri="{FF2B5EF4-FFF2-40B4-BE49-F238E27FC236}">
                <a16:creationId xmlns:a16="http://schemas.microsoft.com/office/drawing/2014/main" id="{769AFAEE-768B-65EE-CE3D-E540A5AFE8C4}"/>
              </a:ext>
            </a:extLst>
          </p:cNvPr>
          <p:cNvCxnSpPr>
            <a:stCxn id="141" idx="2"/>
            <a:endCxn id="158" idx="0"/>
          </p:cNvCxnSpPr>
          <p:nvPr/>
        </p:nvCxnSpPr>
        <p:spPr>
          <a:xfrm>
            <a:off x="7690223" y="3823940"/>
            <a:ext cx="1775574" cy="1810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590AD061-5290-CC2A-7BD9-718588873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676" y="706371"/>
            <a:ext cx="1031736" cy="1483122"/>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コネクタ: カギ線 1030">
            <a:extLst>
              <a:ext uri="{FF2B5EF4-FFF2-40B4-BE49-F238E27FC236}">
                <a16:creationId xmlns:a16="http://schemas.microsoft.com/office/drawing/2014/main" id="{5B4AE55B-04C1-1092-1CC6-7E33FD381FB4}"/>
              </a:ext>
            </a:extLst>
          </p:cNvPr>
          <p:cNvCxnSpPr>
            <a:stCxn id="145" idx="0"/>
          </p:cNvCxnSpPr>
          <p:nvPr/>
        </p:nvCxnSpPr>
        <p:spPr>
          <a:xfrm rot="5400000" flipH="1" flipV="1">
            <a:off x="7910594" y="806427"/>
            <a:ext cx="420037" cy="914795"/>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33" name="テキスト ボックス 1032">
            <a:extLst>
              <a:ext uri="{FF2B5EF4-FFF2-40B4-BE49-F238E27FC236}">
                <a16:creationId xmlns:a16="http://schemas.microsoft.com/office/drawing/2014/main" id="{197FA9D3-4E7D-BA8B-8899-5FC9A5D34089}"/>
              </a:ext>
            </a:extLst>
          </p:cNvPr>
          <p:cNvSpPr txBox="1"/>
          <p:nvPr/>
        </p:nvSpPr>
        <p:spPr>
          <a:xfrm>
            <a:off x="8912237" y="456026"/>
            <a:ext cx="819040" cy="284362"/>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北一輝</a:t>
            </a:r>
          </a:p>
        </p:txBody>
      </p:sp>
      <p:sp>
        <p:nvSpPr>
          <p:cNvPr id="1034" name="テキスト ボックス 1033">
            <a:extLst>
              <a:ext uri="{FF2B5EF4-FFF2-40B4-BE49-F238E27FC236}">
                <a16:creationId xmlns:a16="http://schemas.microsoft.com/office/drawing/2014/main" id="{E89BD986-DCD1-DED0-6311-65C474582088}"/>
              </a:ext>
            </a:extLst>
          </p:cNvPr>
          <p:cNvSpPr txBox="1"/>
          <p:nvPr/>
        </p:nvSpPr>
        <p:spPr>
          <a:xfrm>
            <a:off x="10694945" y="461827"/>
            <a:ext cx="819040"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田中光顕</a:t>
            </a:r>
          </a:p>
        </p:txBody>
      </p:sp>
      <p:sp>
        <p:nvSpPr>
          <p:cNvPr id="1036" name="テキスト ボックス 1035">
            <a:extLst>
              <a:ext uri="{FF2B5EF4-FFF2-40B4-BE49-F238E27FC236}">
                <a16:creationId xmlns:a16="http://schemas.microsoft.com/office/drawing/2014/main" id="{6A047DAB-B984-A07E-D215-01F217DAC36B}"/>
              </a:ext>
            </a:extLst>
          </p:cNvPr>
          <p:cNvSpPr txBox="1"/>
          <p:nvPr/>
        </p:nvSpPr>
        <p:spPr>
          <a:xfrm>
            <a:off x="9040970" y="2549818"/>
            <a:ext cx="1206191" cy="338554"/>
          </a:xfrm>
          <a:prstGeom prst="rect">
            <a:avLst/>
          </a:prstGeom>
          <a:noFill/>
        </p:spPr>
        <p:txBody>
          <a:bodyPr wrap="square">
            <a:spAutoFit/>
          </a:bodyPr>
          <a:lstStyle/>
          <a:p>
            <a:pPr algn="ctr"/>
            <a:r>
              <a:rPr lang="ja-JP" altLang="en-US" sz="1600" i="0" dirty="0">
                <a:solidFill>
                  <a:srgbClr val="333334"/>
                </a:solidFill>
                <a:effectLst/>
                <a:latin typeface="BIZ UDPゴシック" panose="020B0400000000000000" pitchFamily="50" charset="-128"/>
                <a:ea typeface="BIZ UDPゴシック" panose="020B0400000000000000" pitchFamily="50" charset="-128"/>
              </a:rPr>
              <a:t>岩崎久彌</a:t>
            </a:r>
          </a:p>
        </p:txBody>
      </p:sp>
      <p:cxnSp>
        <p:nvCxnSpPr>
          <p:cNvPr id="1039" name="直線矢印コネクタ 1038">
            <a:extLst>
              <a:ext uri="{FF2B5EF4-FFF2-40B4-BE49-F238E27FC236}">
                <a16:creationId xmlns:a16="http://schemas.microsoft.com/office/drawing/2014/main" id="{238AC2E9-23F6-07C9-7DC6-B6A5314B892B}"/>
              </a:ext>
            </a:extLst>
          </p:cNvPr>
          <p:cNvCxnSpPr/>
          <p:nvPr/>
        </p:nvCxnSpPr>
        <p:spPr>
          <a:xfrm flipV="1">
            <a:off x="7959356" y="2738400"/>
            <a:ext cx="1208759" cy="48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1" name="コネクタ: カギ線 1040">
            <a:extLst>
              <a:ext uri="{FF2B5EF4-FFF2-40B4-BE49-F238E27FC236}">
                <a16:creationId xmlns:a16="http://schemas.microsoft.com/office/drawing/2014/main" id="{C17A9380-90E1-F1F4-237C-58BDB1395570}"/>
              </a:ext>
            </a:extLst>
          </p:cNvPr>
          <p:cNvCxnSpPr>
            <a:stCxn id="3076" idx="2"/>
          </p:cNvCxnSpPr>
          <p:nvPr/>
        </p:nvCxnSpPr>
        <p:spPr>
          <a:xfrm rot="5400000">
            <a:off x="10356044" y="1913595"/>
            <a:ext cx="529602" cy="10813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42" name="テキスト ボックス 1041">
            <a:extLst>
              <a:ext uri="{FF2B5EF4-FFF2-40B4-BE49-F238E27FC236}">
                <a16:creationId xmlns:a16="http://schemas.microsoft.com/office/drawing/2014/main" id="{98DFAA66-A02E-1B33-4710-AB40753FF287}"/>
              </a:ext>
            </a:extLst>
          </p:cNvPr>
          <p:cNvSpPr txBox="1"/>
          <p:nvPr/>
        </p:nvSpPr>
        <p:spPr>
          <a:xfrm>
            <a:off x="8887946" y="2417220"/>
            <a:ext cx="1463874" cy="246221"/>
          </a:xfrm>
          <a:prstGeom prst="rect">
            <a:avLst/>
          </a:prstGeom>
          <a:noFill/>
        </p:spPr>
        <p:txBody>
          <a:bodyPr wrap="square" rtlCol="0">
            <a:spAutoFit/>
          </a:bodyPr>
          <a:lstStyle/>
          <a:p>
            <a:pPr algn="ctr"/>
            <a:r>
              <a:rPr kumimoji="1" lang="ja-JP" altLang="en-US" sz="1000" b="1" dirty="0">
                <a:latin typeface="BIZ UDP明朝 Medium" panose="02020500000000000000" pitchFamily="18" charset="-128"/>
                <a:ea typeface="BIZ UDP明朝 Medium" panose="02020500000000000000" pitchFamily="18" charset="-128"/>
              </a:rPr>
              <a:t>三菱合名社長</a:t>
            </a:r>
          </a:p>
        </p:txBody>
      </p:sp>
      <p:pic>
        <p:nvPicPr>
          <p:cNvPr id="1043" name="Picture 42" descr="malicious user_s">
            <a:extLst>
              <a:ext uri="{FF2B5EF4-FFF2-40B4-BE49-F238E27FC236}">
                <a16:creationId xmlns:a16="http://schemas.microsoft.com/office/drawing/2014/main" id="{627EB2CF-A8A7-AA9B-18FE-FE9DA0D9F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1484" y="4768991"/>
            <a:ext cx="559576" cy="59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68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1043"/>
                                        </p:tgtEl>
                                        <p:attrNameLst>
                                          <p:attrName>ppt_x</p:attrName>
                                        </p:attrNameLst>
                                      </p:cBhvr>
                                      <p:tavLst>
                                        <p:tav tm="0">
                                          <p:val>
                                            <p:strVal val="ppt_x"/>
                                          </p:val>
                                        </p:tav>
                                        <p:tav tm="100000">
                                          <p:val>
                                            <p:strVal val="ppt_x"/>
                                          </p:val>
                                        </p:tav>
                                      </p:tavLst>
                                    </p:anim>
                                    <p:anim calcmode="lin" valueType="num">
                                      <p:cBhvr additive="base">
                                        <p:cTn id="7" dur="1000"/>
                                        <p:tgtEl>
                                          <p:spTgt spid="1043"/>
                                        </p:tgtEl>
                                        <p:attrNameLst>
                                          <p:attrName>ppt_y</p:attrName>
                                        </p:attrNameLst>
                                      </p:cBhvr>
                                      <p:tavLst>
                                        <p:tav tm="0">
                                          <p:val>
                                            <p:strVal val="ppt_y"/>
                                          </p:val>
                                        </p:tav>
                                        <p:tav tm="100000">
                                          <p:val>
                                            <p:strVal val="1+ppt_h/2"/>
                                          </p:val>
                                        </p:tav>
                                      </p:tavLst>
                                    </p:anim>
                                    <p:set>
                                      <p:cBhvr>
                                        <p:cTn id="8" dur="1" fill="hold">
                                          <p:stCondLst>
                                            <p:cond delay="999"/>
                                          </p:stCondLst>
                                        </p:cTn>
                                        <p:tgtEl>
                                          <p:spTgt spid="10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大正期に日本一の年商を誇った“幻の総合商社：鈴木商店”</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3074" name="Picture 2">
            <a:extLst>
              <a:ext uri="{FF2B5EF4-FFF2-40B4-BE49-F238E27FC236}">
                <a16:creationId xmlns:a16="http://schemas.microsoft.com/office/drawing/2014/main" id="{BADA54EB-1460-C421-3C15-D62133377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01" y="569874"/>
            <a:ext cx="5729878" cy="454809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C9B344A-CBFB-5E18-40D7-EFC84E0BAD36}"/>
              </a:ext>
            </a:extLst>
          </p:cNvPr>
          <p:cNvSpPr txBox="1"/>
          <p:nvPr/>
        </p:nvSpPr>
        <p:spPr>
          <a:xfrm>
            <a:off x="144001" y="5064175"/>
            <a:ext cx="5873879"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出所：鈴木商店記念館</a:t>
            </a:r>
            <a:endParaRPr lang="en-US" altLang="ja-JP" sz="1200" dirty="0">
              <a:latin typeface="BIZ UDPゴシック" panose="020B0400000000000000" pitchFamily="50" charset="-128"/>
              <a:ea typeface="BIZ UDPゴシック" panose="020B0400000000000000" pitchFamily="50" charset="-128"/>
            </a:endParaRPr>
          </a:p>
        </p:txBody>
      </p:sp>
      <p:pic>
        <p:nvPicPr>
          <p:cNvPr id="8" name="Picture 4">
            <a:extLst>
              <a:ext uri="{FF2B5EF4-FFF2-40B4-BE49-F238E27FC236}">
                <a16:creationId xmlns:a16="http://schemas.microsoft.com/office/drawing/2014/main" id="{4249B526-6138-177A-86BD-1DEB15D50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335" y="838818"/>
            <a:ext cx="2779914" cy="4202576"/>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FBD15C52-A1ED-1218-7B49-52F21133982D}"/>
              </a:ext>
            </a:extLst>
          </p:cNvPr>
          <p:cNvSpPr txBox="1"/>
          <p:nvPr/>
        </p:nvSpPr>
        <p:spPr>
          <a:xfrm>
            <a:off x="216001" y="5411501"/>
            <a:ext cx="11869732" cy="1077218"/>
          </a:xfrm>
          <a:prstGeom prst="rect">
            <a:avLst/>
          </a:prstGeom>
          <a:noFill/>
        </p:spPr>
        <p:txBody>
          <a:bodyPr wrap="square">
            <a:spAutoFit/>
          </a:bodyPr>
          <a:lstStyle/>
          <a:p>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帝国興信所（後の帝国データバンク）が大正</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6(1917)</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年</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12</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月に三菱（資）査業部に報告した調査書で、鈴木商店の全ての事業を網羅し、直営事業</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29,</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分身会社</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19,</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主要関係会社</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14</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についての調査報告書。</a:t>
            </a:r>
            <a:br>
              <a:rPr lang="ja-JP" altLang="en-US" sz="1600" dirty="0">
                <a:latin typeface="BIZ UDPゴシック" panose="020B0400000000000000" pitchFamily="50" charset="-128"/>
                <a:ea typeface="BIZ UDPゴシック" panose="020B0400000000000000" pitchFamily="50" charset="-128"/>
              </a:rPr>
            </a:b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大正</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7(1918)</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年に、</a:t>
            </a: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三菱合資は、営業部を独立させ「三菱商事」として設立</a:t>
            </a:r>
            <a:r>
              <a:rPr lang="ja-JP" altLang="en-US" sz="1600" b="0" i="0" dirty="0">
                <a:effectLst/>
                <a:latin typeface="BIZ UDPゴシック" panose="020B0400000000000000" pitchFamily="50" charset="-128"/>
                <a:ea typeface="BIZ UDPゴシック" panose="020B0400000000000000" pitchFamily="50" charset="-128"/>
              </a:rPr>
              <a:t>するため、</a:t>
            </a: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鈴木商店が日本一の総合商社</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となった大正</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6</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1917</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）年、急遽帝国興信所に調査を依頼したものと思われる。</a:t>
            </a:r>
            <a:endParaRPr lang="ja-JP" altLang="en-US" sz="16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41D55D0-097D-70DC-C6AC-7471CE223502}"/>
              </a:ext>
            </a:extLst>
          </p:cNvPr>
          <p:cNvSpPr txBox="1"/>
          <p:nvPr/>
        </p:nvSpPr>
        <p:spPr>
          <a:xfrm>
            <a:off x="10101430" y="4799368"/>
            <a:ext cx="1764256"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出所：鈴木商店記念館</a:t>
            </a:r>
            <a:endParaRPr lang="en-US" altLang="ja-JP" sz="12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18331BB7-412E-1D0B-7FD8-FB8AFF2C12D6}"/>
              </a:ext>
            </a:extLst>
          </p:cNvPr>
          <p:cNvSpPr txBox="1"/>
          <p:nvPr/>
        </p:nvSpPr>
        <p:spPr>
          <a:xfrm rot="484762">
            <a:off x="6455502" y="995035"/>
            <a:ext cx="461665" cy="3841963"/>
          </a:xfrm>
          <a:prstGeom prst="rect">
            <a:avLst/>
          </a:prstGeom>
          <a:noFill/>
        </p:spPr>
        <p:txBody>
          <a:bodyPr vert="eaVert" wrap="square" rtlCol="0">
            <a:spAutoFit/>
          </a:bodyPr>
          <a:lstStyle/>
          <a:p>
            <a:pPr algn="ctr"/>
            <a:r>
              <a:rPr kumimoji="1" lang="ja-JP" altLang="en-US" dirty="0">
                <a:solidFill>
                  <a:srgbClr val="002060"/>
                </a:solidFill>
                <a:latin typeface="BIZ UDPゴシック" panose="020B0400000000000000" pitchFamily="50" charset="-128"/>
                <a:ea typeface="BIZ UDPゴシック" panose="020B0400000000000000" pitchFamily="50" charset="-128"/>
              </a:rPr>
              <a:t>三菱商事設立の参考資料となった。</a:t>
            </a:r>
          </a:p>
        </p:txBody>
      </p:sp>
      <p:sp>
        <p:nvSpPr>
          <p:cNvPr id="14" name="矢印: 右 13">
            <a:extLst>
              <a:ext uri="{FF2B5EF4-FFF2-40B4-BE49-F238E27FC236}">
                <a16:creationId xmlns:a16="http://schemas.microsoft.com/office/drawing/2014/main" id="{4AF003B9-9802-0DC5-A2AA-9A7BA32E1A65}"/>
              </a:ext>
            </a:extLst>
          </p:cNvPr>
          <p:cNvSpPr/>
          <p:nvPr/>
        </p:nvSpPr>
        <p:spPr>
          <a:xfrm>
            <a:off x="6841865" y="3130473"/>
            <a:ext cx="494851" cy="259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42FE544-212B-8D4B-5C88-74B4A5D64D39}"/>
              </a:ext>
            </a:extLst>
          </p:cNvPr>
          <p:cNvSpPr txBox="1"/>
          <p:nvPr/>
        </p:nvSpPr>
        <p:spPr>
          <a:xfrm>
            <a:off x="6723529" y="511284"/>
            <a:ext cx="4260027"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三菱合資による鈴木商店調査報告書</a:t>
            </a:r>
            <a:endParaRPr lang="en-US" altLang="ja-JP"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7707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三井物産支店長会議：鈴木商店の情報収集体制と特命社員</a:t>
            </a:r>
          </a:p>
        </p:txBody>
      </p:sp>
      <p:pic>
        <p:nvPicPr>
          <p:cNvPr id="2050" name="Picture 2">
            <a:extLst>
              <a:ext uri="{FF2B5EF4-FFF2-40B4-BE49-F238E27FC236}">
                <a16:creationId xmlns:a16="http://schemas.microsoft.com/office/drawing/2014/main" id="{1FBEBF54-575B-DEDD-56AE-32B0E030F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93" y="1190542"/>
            <a:ext cx="3205333" cy="46549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22CA4DE-951C-55EC-6D7A-D1EBDCD2077E}"/>
              </a:ext>
            </a:extLst>
          </p:cNvPr>
          <p:cNvSpPr txBox="1"/>
          <p:nvPr/>
        </p:nvSpPr>
        <p:spPr>
          <a:xfrm>
            <a:off x="717511" y="5811120"/>
            <a:ext cx="207806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出所：三井文庫</a:t>
            </a:r>
          </a:p>
        </p:txBody>
      </p:sp>
      <p:sp>
        <p:nvSpPr>
          <p:cNvPr id="7" name="テキスト ボックス 6">
            <a:extLst>
              <a:ext uri="{FF2B5EF4-FFF2-40B4-BE49-F238E27FC236}">
                <a16:creationId xmlns:a16="http://schemas.microsoft.com/office/drawing/2014/main" id="{7427B17E-F315-7D20-41EF-35D305DB17F6}"/>
              </a:ext>
            </a:extLst>
          </p:cNvPr>
          <p:cNvSpPr txBox="1"/>
          <p:nvPr/>
        </p:nvSpPr>
        <p:spPr>
          <a:xfrm>
            <a:off x="3006764" y="6118897"/>
            <a:ext cx="6099586" cy="461665"/>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出所：鈴木商店記念館</a:t>
            </a:r>
            <a:endParaRPr lang="en-US" altLang="ja-JP" sz="1200" dirty="0">
              <a:latin typeface="BIZ UDPゴシック" panose="020B0400000000000000" pitchFamily="50" charset="-128"/>
              <a:ea typeface="BIZ UDPゴシック" panose="020B0400000000000000" pitchFamily="50" charset="-128"/>
            </a:endParaRPr>
          </a:p>
          <a:p>
            <a:pPr algn="ctr"/>
            <a:r>
              <a:rPr lang="en-US" altLang="ja-JP" sz="1200" dirty="0">
                <a:latin typeface="BIZ UDPゴシック" panose="020B0400000000000000" pitchFamily="50" charset="-128"/>
                <a:ea typeface="BIZ UDPゴシック" panose="020B0400000000000000" pitchFamily="50" charset="-128"/>
              </a:rPr>
              <a:t>http://www.suzukishoten-museum.com/blog/post-254.php</a:t>
            </a:r>
            <a:endParaRPr lang="ja-JP" altLang="en-US" sz="1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A66E0BF8-00A2-E807-224C-09F30481CAC8}"/>
              </a:ext>
            </a:extLst>
          </p:cNvPr>
          <p:cNvSpPr txBox="1"/>
          <p:nvPr/>
        </p:nvSpPr>
        <p:spPr>
          <a:xfrm>
            <a:off x="3533337" y="1229743"/>
            <a:ext cx="8428069" cy="1169551"/>
          </a:xfrm>
          <a:prstGeom prst="rect">
            <a:avLst/>
          </a:prstGeom>
          <a:noFill/>
          <a:ln>
            <a:solidFill>
              <a:srgbClr val="C00000"/>
            </a:solidFill>
          </a:ln>
        </p:spPr>
        <p:txBody>
          <a:bodyPr wrap="square">
            <a:spAutoFit/>
          </a:bodyPr>
          <a:lstStyle/>
          <a:p>
            <a:r>
              <a:rPr lang="ja-JP" altLang="en-US" sz="1400" b="1" i="0" u="sng" dirty="0">
                <a:solidFill>
                  <a:srgbClr val="333333"/>
                </a:solidFill>
                <a:effectLst/>
                <a:latin typeface="BIZ UDP明朝 Medium" panose="02020500000000000000" pitchFamily="18" charset="-128"/>
                <a:ea typeface="BIZ UDP明朝 Medium" panose="02020500000000000000" pitchFamily="18" charset="-128"/>
              </a:rPr>
              <a:t>「特務機関設置の可否」</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については、重要市場所在の支店に遊軍として新商売の開拓、その他社務発展に関する調査、研究報告等の必要性から「特務機関」設置の可否が提起された。これは近年、鈴木の海外店の「インフォーメーション」が殊の外早く、ロンドンにおいては最も「インフォーメーション」早い。当社（三井）は鈴木に後れをとること少なからずあり、感服すると同時に驚くことがある。鈴木は、欧州人を使用しているためではないか、これに対抗する「特務機関」の必要性を提案している。</a:t>
            </a:r>
            <a:endParaRPr lang="ja-JP" altLang="en-US" sz="1400" b="1" dirty="0">
              <a:latin typeface="BIZ UDP明朝 Medium" panose="02020500000000000000" pitchFamily="18" charset="-128"/>
              <a:ea typeface="BIZ UDP明朝 Medium" panose="02020500000000000000" pitchFamily="18" charset="-128"/>
            </a:endParaRPr>
          </a:p>
        </p:txBody>
      </p:sp>
      <p:sp>
        <p:nvSpPr>
          <p:cNvPr id="11" name="テキスト ボックス 10">
            <a:extLst>
              <a:ext uri="{FF2B5EF4-FFF2-40B4-BE49-F238E27FC236}">
                <a16:creationId xmlns:a16="http://schemas.microsoft.com/office/drawing/2014/main" id="{36A6B007-8DA0-FA30-99DD-E6095D963FED}"/>
              </a:ext>
            </a:extLst>
          </p:cNvPr>
          <p:cNvSpPr txBox="1"/>
          <p:nvPr/>
        </p:nvSpPr>
        <p:spPr>
          <a:xfrm>
            <a:off x="230593" y="497657"/>
            <a:ext cx="11839488" cy="369332"/>
          </a:xfrm>
          <a:prstGeom prst="rect">
            <a:avLst/>
          </a:prstGeom>
          <a:noFill/>
        </p:spPr>
        <p:txBody>
          <a:bodyPr wrap="square">
            <a:spAutoFit/>
          </a:bodyPr>
          <a:lstStyle/>
          <a:p>
            <a:r>
              <a:rPr lang="ja-JP" altLang="en-US" b="1" i="0" dirty="0">
                <a:solidFill>
                  <a:srgbClr val="333333"/>
                </a:solidFill>
                <a:effectLst/>
                <a:latin typeface="BIZ UDPゴシック" panose="020B0400000000000000" pitchFamily="50" charset="-128"/>
                <a:ea typeface="BIZ UDPゴシック" panose="020B0400000000000000" pitchFamily="50" charset="-128"/>
              </a:rPr>
              <a:t>三井物産の支店長会議は、海外支店を含む各支店長（出張員も含む）を東京に召集して</a:t>
            </a:r>
            <a:r>
              <a:rPr lang="en-US" altLang="ja-JP" b="1" i="0" dirty="0">
                <a:solidFill>
                  <a:srgbClr val="333333"/>
                </a:solidFill>
                <a:effectLst/>
                <a:latin typeface="BIZ UDPゴシック" panose="020B0400000000000000" pitchFamily="50" charset="-128"/>
                <a:ea typeface="BIZ UDPゴシック" panose="020B0400000000000000" pitchFamily="50" charset="-128"/>
              </a:rPr>
              <a:t>10</a:t>
            </a:r>
            <a:r>
              <a:rPr lang="ja-JP" altLang="en-US" b="1" i="0" dirty="0">
                <a:solidFill>
                  <a:srgbClr val="333333"/>
                </a:solidFill>
                <a:effectLst/>
                <a:latin typeface="BIZ UDPゴシック" panose="020B0400000000000000" pitchFamily="50" charset="-128"/>
                <a:ea typeface="BIZ UDPゴシック" panose="020B0400000000000000" pitchFamily="50" charset="-128"/>
              </a:rPr>
              <a:t>日以上にわたって開催。</a:t>
            </a:r>
            <a:endParaRPr lang="en-US" altLang="ja-JP" b="1" i="0" dirty="0">
              <a:solidFill>
                <a:srgbClr val="333333"/>
              </a:solidFill>
              <a:effectLst/>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FD9B937B-7621-AFC0-3907-81E6591F2213}"/>
              </a:ext>
            </a:extLst>
          </p:cNvPr>
          <p:cNvSpPr txBox="1"/>
          <p:nvPr/>
        </p:nvSpPr>
        <p:spPr>
          <a:xfrm>
            <a:off x="3562574" y="2583029"/>
            <a:ext cx="8482406" cy="1384995"/>
          </a:xfrm>
          <a:prstGeom prst="rect">
            <a:avLst/>
          </a:prstGeom>
          <a:noFill/>
          <a:ln>
            <a:solidFill>
              <a:srgbClr val="C00000"/>
            </a:solidFill>
          </a:ln>
        </p:spPr>
        <p:txBody>
          <a:bodyPr wrap="square">
            <a:spAutoFit/>
          </a:bodyPr>
          <a:lstStyle/>
          <a:p>
            <a:pPr algn="l" fontAlgn="base"/>
            <a:r>
              <a:rPr lang="ja-JP" altLang="en-US" sz="1400" b="1" i="0" u="sng" dirty="0">
                <a:effectLst/>
                <a:latin typeface="BIZ UDP明朝 Medium" panose="02020500000000000000" pitchFamily="18" charset="-128"/>
                <a:ea typeface="BIZ UDP明朝 Medium" panose="02020500000000000000" pitchFamily="18" charset="-128"/>
              </a:rPr>
              <a:t>「鈴木商店のインフォーメーション迅速の事」</a:t>
            </a:r>
            <a:r>
              <a:rPr lang="ja-JP" altLang="en-US" sz="1400" b="1" i="0" dirty="0">
                <a:effectLst/>
                <a:latin typeface="BIZ UDP明朝 Medium" panose="02020500000000000000" pitchFamily="18" charset="-128"/>
                <a:ea typeface="BIZ UDP明朝 Medium" panose="02020500000000000000" pitchFamily="18" charset="-128"/>
              </a:rPr>
              <a:t>では、砂糖、小麦、黒鉛、石炭等の例を挙げて悉く鈴木の情報の早さを報告している。</a:t>
            </a:r>
          </a:p>
          <a:p>
            <a:pPr algn="l" fontAlgn="base"/>
            <a:r>
              <a:rPr lang="ja-JP" altLang="en-US" sz="1400" b="1" i="0" dirty="0">
                <a:effectLst/>
                <a:latin typeface="BIZ UDP明朝 Medium" panose="02020500000000000000" pitchFamily="18" charset="-128"/>
                <a:ea typeface="BIZ UDP明朝 Medium" panose="02020500000000000000" pitchFamily="18" charset="-128"/>
              </a:rPr>
              <a:t>◇朝鮮の黒鉛に関し、ロンドン支店に取扱いを要請したが、山下黒鉛以外は売捌くのが難しいとの回答であった。たまたま神戸の鈴木に来た書状を或る筋より入手したところ、その報告は実に詳細を極めており、これによると山下の黒鉛より当社（三井）の物の方が売捌き易い旨が記載あり、山下の物でなければならないと云う固定観念ではなく、新規の銘柄について研究している模様であったと報告している。</a:t>
            </a:r>
          </a:p>
        </p:txBody>
      </p:sp>
      <p:sp>
        <p:nvSpPr>
          <p:cNvPr id="15" name="テキスト ボックス 14">
            <a:extLst>
              <a:ext uri="{FF2B5EF4-FFF2-40B4-BE49-F238E27FC236}">
                <a16:creationId xmlns:a16="http://schemas.microsoft.com/office/drawing/2014/main" id="{D4901461-3C4C-1621-304E-1AD684D979E1}"/>
              </a:ext>
            </a:extLst>
          </p:cNvPr>
          <p:cNvSpPr txBox="1"/>
          <p:nvPr/>
        </p:nvSpPr>
        <p:spPr>
          <a:xfrm>
            <a:off x="3533336" y="4158366"/>
            <a:ext cx="8536745" cy="1600438"/>
          </a:xfrm>
          <a:prstGeom prst="rect">
            <a:avLst/>
          </a:prstGeom>
          <a:noFill/>
          <a:ln>
            <a:solidFill>
              <a:srgbClr val="C00000"/>
            </a:solidFill>
          </a:ln>
        </p:spPr>
        <p:txBody>
          <a:bodyPr wrap="square">
            <a:spAutoFit/>
          </a:bodyPr>
          <a:lstStyle/>
          <a:p>
            <a:pPr algn="l" fontAlgn="base"/>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鈴木商店には、山地孝二という語学堪能な特命社員が活躍した。大正</a:t>
            </a:r>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3(1914)</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年、第一次世界大戦が勃発すると鈴木商店も世界各地から情報収集する必要から、海外の駐在員事務所でカバーできない地域について急きょ移動出張員の派遣を決定した。移民日本人が多く住む中南米の情報収集もあり、英語、スペイン語堪能な山地の派遣が決まった。</a:t>
            </a:r>
            <a:endParaRPr lang="en-US" altLang="ja-JP" sz="1400" b="1" i="0" dirty="0">
              <a:solidFill>
                <a:srgbClr val="333333"/>
              </a:solidFill>
              <a:effectLst/>
              <a:latin typeface="BIZ UDP明朝 Medium" panose="02020500000000000000" pitchFamily="18" charset="-128"/>
              <a:ea typeface="BIZ UDP明朝 Medium" panose="02020500000000000000" pitchFamily="18" charset="-128"/>
            </a:endParaRPr>
          </a:p>
          <a:p>
            <a:pPr algn="l" fontAlgn="base"/>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1917</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年から</a:t>
            </a:r>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1921</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年の約</a:t>
            </a:r>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4</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年間にわたる長期出張中には、世界各地を巡回しており、インドネシアジャワ島スメンコウ製糖工場視察風景のほか、鈴木商店シンガポール支店</a:t>
            </a:r>
            <a:r>
              <a:rPr lang="en-US" altLang="ja-JP" sz="1400"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sz="1400" b="1" i="0" dirty="0">
                <a:solidFill>
                  <a:srgbClr val="333333"/>
                </a:solidFill>
                <a:effectLst/>
                <a:latin typeface="BIZ UDP明朝 Medium" panose="02020500000000000000" pitchFamily="18" charset="-128"/>
                <a:ea typeface="BIZ UDP明朝 Medium" panose="02020500000000000000" pitchFamily="18" charset="-128"/>
              </a:rPr>
              <a:t>南米各地の港湾荷役風景など各地での情報収集活動の模様が写真により記録されている。</a:t>
            </a:r>
          </a:p>
        </p:txBody>
      </p:sp>
    </p:spTree>
    <p:extLst>
      <p:ext uri="{BB962C8B-B14F-4D97-AF65-F5344CB8AC3E}">
        <p14:creationId xmlns:p14="http://schemas.microsoft.com/office/powerpoint/2010/main" val="1367133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特命社員：山地孝二</a:t>
            </a:r>
          </a:p>
        </p:txBody>
      </p:sp>
      <p:pic>
        <p:nvPicPr>
          <p:cNvPr id="4098" name="Picture 2">
            <a:extLst>
              <a:ext uri="{FF2B5EF4-FFF2-40B4-BE49-F238E27FC236}">
                <a16:creationId xmlns:a16="http://schemas.microsoft.com/office/drawing/2014/main" id="{2C2C0B92-1D3B-4AAC-30C1-3E93F1F03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18" y="1533193"/>
            <a:ext cx="3437493" cy="46121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462AE3B-A442-B1F4-51DB-C4734A4F7E96}"/>
              </a:ext>
            </a:extLst>
          </p:cNvPr>
          <p:cNvSpPr txBox="1"/>
          <p:nvPr/>
        </p:nvSpPr>
        <p:spPr>
          <a:xfrm>
            <a:off x="1850665" y="521427"/>
            <a:ext cx="8460678" cy="369332"/>
          </a:xfrm>
          <a:prstGeom prst="rect">
            <a:avLst/>
          </a:prstGeom>
          <a:noFill/>
        </p:spPr>
        <p:txBody>
          <a:bodyPr wrap="square">
            <a:spAutoFit/>
          </a:bodyPr>
          <a:lstStyle/>
          <a:p>
            <a:pPr algn="l" fontAlgn="base"/>
            <a:r>
              <a:rPr lang="ja-JP" altLang="en-US" i="0" dirty="0">
                <a:solidFill>
                  <a:srgbClr val="333333"/>
                </a:solidFill>
                <a:effectLst/>
                <a:latin typeface="BIZ UDPゴシック" panose="020B0400000000000000" pitchFamily="50" charset="-128"/>
                <a:ea typeface="BIZ UDPゴシック" panose="020B0400000000000000" pitchFamily="50" charset="-128"/>
              </a:rPr>
              <a:t>卓越した語学力を駆使し、自称”遊撃隊”として 世界を舞台に情報収集活動を展開</a:t>
            </a:r>
          </a:p>
        </p:txBody>
      </p:sp>
      <p:sp>
        <p:nvSpPr>
          <p:cNvPr id="8" name="テキスト ボックス 7">
            <a:extLst>
              <a:ext uri="{FF2B5EF4-FFF2-40B4-BE49-F238E27FC236}">
                <a16:creationId xmlns:a16="http://schemas.microsoft.com/office/drawing/2014/main" id="{D8CDE8B6-E0BA-1121-54DA-A0C46E3E1EFE}"/>
              </a:ext>
            </a:extLst>
          </p:cNvPr>
          <p:cNvSpPr txBox="1"/>
          <p:nvPr/>
        </p:nvSpPr>
        <p:spPr>
          <a:xfrm>
            <a:off x="4012603" y="1533193"/>
            <a:ext cx="7928385" cy="4524315"/>
          </a:xfrm>
          <a:prstGeom prst="rect">
            <a:avLst/>
          </a:prstGeom>
          <a:noFill/>
        </p:spPr>
        <p:txBody>
          <a:bodyPr wrap="square">
            <a:spAutoFit/>
          </a:bodyPr>
          <a:lstStyle/>
          <a:p>
            <a:r>
              <a:rPr lang="ja-JP" altLang="en-US" b="0" i="0" dirty="0">
                <a:effectLst/>
                <a:latin typeface="BIZ UDPゴシック" panose="020B0400000000000000" pitchFamily="50" charset="-128"/>
                <a:ea typeface="BIZ UDPゴシック" panose="020B0400000000000000" pitchFamily="50" charset="-128"/>
              </a:rPr>
              <a:t>第一次世界大戦が勃発すると鈴木商店も世界各地から情報収集する必要から、海外の駐在員事務所でカバーできない地域について急きょ移動出張員の派遣を決定した。</a:t>
            </a:r>
            <a:endParaRPr lang="en-US" altLang="ja-JP" b="0" i="0" dirty="0">
              <a:effectLst/>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移民日本人が多く住む中南米の情報収集もあり、英語、スペイン語堪能な山地の”</a:t>
            </a:r>
            <a:r>
              <a:rPr lang="ja-JP" altLang="en-US" b="1" i="0" u="sng" dirty="0">
                <a:solidFill>
                  <a:srgbClr val="C00000"/>
                </a:solidFill>
                <a:effectLst/>
                <a:latin typeface="BIZ UDPゴシック" panose="020B0400000000000000" pitchFamily="50" charset="-128"/>
                <a:ea typeface="BIZ UDPゴシック" panose="020B0400000000000000" pitchFamily="50" charset="-128"/>
              </a:rPr>
              <a:t>トラベリングエージェント</a:t>
            </a:r>
            <a:r>
              <a:rPr lang="ja-JP" altLang="en-US" b="0" i="0" dirty="0">
                <a:effectLst/>
                <a:latin typeface="BIZ UDPゴシック" panose="020B0400000000000000" pitchFamily="50" charset="-128"/>
                <a:ea typeface="BIZ UDPゴシック" panose="020B0400000000000000" pitchFamily="50" charset="-128"/>
              </a:rPr>
              <a:t>”としての派遣が決まった。</a:t>
            </a:r>
            <a:endParaRPr lang="en-US" altLang="ja-JP" b="0" i="0" dirty="0">
              <a:effectLst/>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pPr algn="l" fontAlgn="base"/>
            <a:r>
              <a:rPr lang="ja-JP" altLang="en-US" b="0" i="0" dirty="0">
                <a:effectLst/>
                <a:latin typeface="BIZ UDPゴシック" panose="020B0400000000000000" pitchFamily="50" charset="-128"/>
                <a:ea typeface="BIZ UDPゴシック" panose="020B0400000000000000" pitchFamily="50" charset="-128"/>
              </a:rPr>
              <a:t>約</a:t>
            </a:r>
            <a:r>
              <a:rPr lang="en-US" altLang="ja-JP" b="0" i="0" dirty="0">
                <a:effectLst/>
                <a:latin typeface="BIZ UDPゴシック" panose="020B0400000000000000" pitchFamily="50" charset="-128"/>
                <a:ea typeface="BIZ UDPゴシック" panose="020B0400000000000000" pitchFamily="50" charset="-128"/>
              </a:rPr>
              <a:t>4</a:t>
            </a:r>
            <a:r>
              <a:rPr lang="ja-JP" altLang="en-US" b="0" i="0" dirty="0">
                <a:effectLst/>
                <a:latin typeface="BIZ UDPゴシック" panose="020B0400000000000000" pitchFamily="50" charset="-128"/>
                <a:ea typeface="BIZ UDPゴシック" panose="020B0400000000000000" pitchFamily="50" charset="-128"/>
              </a:rPr>
              <a:t>年間にわたる長期出張中には、インドネシアジャワ島スメンコウ製糖工場視察風景のほか、鈴木商店シンガポール支店</a:t>
            </a:r>
            <a:r>
              <a:rPr lang="en-US" altLang="ja-JP" b="0" i="0" dirty="0">
                <a:effectLst/>
                <a:latin typeface="BIZ UDPゴシック" panose="020B0400000000000000" pitchFamily="50" charset="-128"/>
                <a:ea typeface="BIZ UDPゴシック" panose="020B0400000000000000" pitchFamily="50" charset="-128"/>
              </a:rPr>
              <a:t>,</a:t>
            </a:r>
            <a:r>
              <a:rPr lang="ja-JP" altLang="en-US" b="0" i="0" dirty="0">
                <a:effectLst/>
                <a:latin typeface="BIZ UDPゴシック" panose="020B0400000000000000" pitchFamily="50" charset="-128"/>
                <a:ea typeface="BIZ UDPゴシック" panose="020B0400000000000000" pitchFamily="50" charset="-128"/>
              </a:rPr>
              <a:t>南米各地の港湾荷役風景など各地での情報収集活動の模様が写真により記録されている。</a:t>
            </a:r>
            <a:endParaRPr lang="en-US" altLang="ja-JP" b="0" i="0" dirty="0">
              <a:effectLst/>
              <a:latin typeface="BIZ UDPゴシック" panose="020B0400000000000000" pitchFamily="50" charset="-128"/>
              <a:ea typeface="BIZ UDPゴシック" panose="020B0400000000000000" pitchFamily="50" charset="-128"/>
            </a:endParaRPr>
          </a:p>
          <a:p>
            <a:pPr algn="l" fontAlgn="base"/>
            <a:r>
              <a:rPr lang="ja-JP" altLang="en-US" b="0" i="0" dirty="0">
                <a:effectLst/>
                <a:latin typeface="BIZ UDPゴシック" panose="020B0400000000000000" pitchFamily="50" charset="-128"/>
                <a:ea typeface="BIZ UDPゴシック" panose="020B0400000000000000" pitchFamily="50" charset="-128"/>
              </a:rPr>
              <a:t>　</a:t>
            </a:r>
          </a:p>
          <a:p>
            <a:pPr algn="l" fontAlgn="base"/>
            <a:r>
              <a:rPr lang="ja-JP" altLang="en-US" b="0" i="0" dirty="0">
                <a:effectLst/>
                <a:latin typeface="BIZ UDPゴシック" panose="020B0400000000000000" pitchFamily="50" charset="-128"/>
                <a:ea typeface="BIZ UDPゴシック" panose="020B0400000000000000" pitchFamily="50" charset="-128"/>
              </a:rPr>
              <a:t>山地の移動出張活動の最終フェーズでは、南米アルゼンチン・ブエノスアイレスに居を構え、自宅兼駐在事務所とした。山地ただ一人のワンマンオフィスで駐在活動を始めた。</a:t>
            </a:r>
          </a:p>
          <a:p>
            <a:endParaRPr lang="en-US" altLang="ja-JP" dirty="0">
              <a:latin typeface="BIZ UDPゴシック" panose="020B0400000000000000" pitchFamily="50" charset="-128"/>
              <a:ea typeface="BIZ UDPゴシック" panose="020B0400000000000000" pitchFamily="50" charset="-128"/>
            </a:endParaRPr>
          </a:p>
          <a:p>
            <a:r>
              <a:rPr lang="ja-JP" altLang="en-US" b="0" i="0" dirty="0">
                <a:effectLst/>
                <a:latin typeface="BIZ UDPゴシック" panose="020B0400000000000000" pitchFamily="50" charset="-128"/>
                <a:ea typeface="BIZ UDPゴシック" panose="020B0400000000000000" pitchFamily="50" charset="-128"/>
              </a:rPr>
              <a:t>大正</a:t>
            </a:r>
            <a:r>
              <a:rPr lang="en-US" altLang="ja-JP" b="0" i="0" dirty="0">
                <a:effectLst/>
                <a:latin typeface="BIZ UDPゴシック" panose="020B0400000000000000" pitchFamily="50" charset="-128"/>
                <a:ea typeface="BIZ UDPゴシック" panose="020B0400000000000000" pitchFamily="50" charset="-128"/>
              </a:rPr>
              <a:t>11(1922)</a:t>
            </a:r>
            <a:r>
              <a:rPr lang="ja-JP" altLang="en-US" b="0" i="0" dirty="0">
                <a:effectLst/>
                <a:latin typeface="BIZ UDPゴシック" panose="020B0400000000000000" pitchFamily="50" charset="-128"/>
                <a:ea typeface="BIZ UDPゴシック" panose="020B0400000000000000" pitchFamily="50" charset="-128"/>
              </a:rPr>
              <a:t>年駐在を終え帰国すると鈴木から神戸製鋼所に転籍している。</a:t>
            </a:r>
            <a:endParaRPr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031B2197-067C-FFF4-7914-303FA33E717D}"/>
              </a:ext>
            </a:extLst>
          </p:cNvPr>
          <p:cNvSpPr txBox="1"/>
          <p:nvPr/>
        </p:nvSpPr>
        <p:spPr>
          <a:xfrm>
            <a:off x="865992" y="6119380"/>
            <a:ext cx="2242968" cy="276999"/>
          </a:xfrm>
          <a:prstGeom prst="rect">
            <a:avLst/>
          </a:prstGeom>
          <a:noFill/>
        </p:spPr>
        <p:txBody>
          <a:bodyPr wrap="square">
            <a:spAutoFit/>
          </a:bodyPr>
          <a:lstStyle/>
          <a:p>
            <a:pPr algn="ctr"/>
            <a:r>
              <a:rPr lang="ja-JP" altLang="en-US" sz="1200" dirty="0">
                <a:latin typeface="BIZ UDPゴシック" panose="020B0400000000000000" pitchFamily="50" charset="-128"/>
                <a:ea typeface="BIZ UDPゴシック" panose="020B0400000000000000" pitchFamily="50" charset="-128"/>
              </a:rPr>
              <a:t>出所：鈴木商店記念館</a:t>
            </a:r>
          </a:p>
        </p:txBody>
      </p:sp>
      <p:sp>
        <p:nvSpPr>
          <p:cNvPr id="12" name="テキスト ボックス 11">
            <a:extLst>
              <a:ext uri="{FF2B5EF4-FFF2-40B4-BE49-F238E27FC236}">
                <a16:creationId xmlns:a16="http://schemas.microsoft.com/office/drawing/2014/main" id="{A9806A62-C26A-D948-AFFE-358B8239541A}"/>
              </a:ext>
            </a:extLst>
          </p:cNvPr>
          <p:cNvSpPr txBox="1"/>
          <p:nvPr/>
        </p:nvSpPr>
        <p:spPr>
          <a:xfrm>
            <a:off x="462575" y="1226913"/>
            <a:ext cx="3233098"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鈴木商店　特命社員・山地孝二</a:t>
            </a:r>
          </a:p>
        </p:txBody>
      </p:sp>
    </p:spTree>
    <p:extLst>
      <p:ext uri="{BB962C8B-B14F-4D97-AF65-F5344CB8AC3E}">
        <p14:creationId xmlns:p14="http://schemas.microsoft.com/office/powerpoint/2010/main" val="1676890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テキスト ボックス 137">
            <a:extLst>
              <a:ext uri="{FF2B5EF4-FFF2-40B4-BE49-F238E27FC236}">
                <a16:creationId xmlns:a16="http://schemas.microsoft.com/office/drawing/2014/main" id="{CF9DCD63-2479-4183-9899-3D248A72589F}"/>
              </a:ext>
            </a:extLst>
          </p:cNvPr>
          <p:cNvSpPr txBox="1"/>
          <p:nvPr/>
        </p:nvSpPr>
        <p:spPr>
          <a:xfrm>
            <a:off x="0" y="6580563"/>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旧三井物産と南満州鉄道株式会社</a:t>
            </a:r>
          </a:p>
        </p:txBody>
      </p:sp>
      <p:sp>
        <p:nvSpPr>
          <p:cNvPr id="4" name="正方形/長方形 3">
            <a:extLst>
              <a:ext uri="{FF2B5EF4-FFF2-40B4-BE49-F238E27FC236}">
                <a16:creationId xmlns:a16="http://schemas.microsoft.com/office/drawing/2014/main" id="{C59FE499-94C6-7E01-E0B5-1801011A0444}"/>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開戦に伴う</a:t>
            </a:r>
            <a:r>
              <a:rPr kumimoji="1" lang="ja-JP" altLang="en-US" sz="2400" b="1" dirty="0">
                <a:latin typeface="BIZ UDPゴシック" panose="020B0400000000000000" pitchFamily="50" charset="-128"/>
                <a:ea typeface="BIZ UDPゴシック" panose="020B0400000000000000" pitchFamily="50" charset="-128"/>
              </a:rPr>
              <a:t>作戦立案調査への協力</a:t>
            </a:r>
          </a:p>
        </p:txBody>
      </p:sp>
      <p:pic>
        <p:nvPicPr>
          <p:cNvPr id="4098" name="Picture 2" descr="undefined">
            <a:extLst>
              <a:ext uri="{FF2B5EF4-FFF2-40B4-BE49-F238E27FC236}">
                <a16:creationId xmlns:a16="http://schemas.microsoft.com/office/drawing/2014/main" id="{AE36534E-3E16-DF51-6F3A-96A0BE9ED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830" y="525980"/>
            <a:ext cx="7857071" cy="6050364"/>
          </a:xfrm>
          <a:prstGeom prst="rect">
            <a:avLst/>
          </a:prstGeom>
          <a:noFill/>
          <a:extLst>
            <a:ext uri="{909E8E84-426E-40DD-AFC4-6F175D3DCCD1}">
              <a14:hiddenFill xmlns:a14="http://schemas.microsoft.com/office/drawing/2010/main">
                <a:solidFill>
                  <a:srgbClr val="FFFFFF"/>
                </a:solidFill>
              </a14:hiddenFill>
            </a:ext>
          </a:extLst>
        </p:spPr>
      </p:pic>
      <p:sp>
        <p:nvSpPr>
          <p:cNvPr id="2" name="楕円 1">
            <a:extLst>
              <a:ext uri="{FF2B5EF4-FFF2-40B4-BE49-F238E27FC236}">
                <a16:creationId xmlns:a16="http://schemas.microsoft.com/office/drawing/2014/main" id="{C03C6EA6-F2F3-7FB1-062B-AC81033D1C56}"/>
              </a:ext>
            </a:extLst>
          </p:cNvPr>
          <p:cNvSpPr/>
          <p:nvPr/>
        </p:nvSpPr>
        <p:spPr>
          <a:xfrm>
            <a:off x="3065929" y="5045337"/>
            <a:ext cx="677732" cy="59167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2CEF6088-FFB6-5DAB-9608-4545B949920D}"/>
              </a:ext>
            </a:extLst>
          </p:cNvPr>
          <p:cNvSpPr/>
          <p:nvPr/>
        </p:nvSpPr>
        <p:spPr>
          <a:xfrm>
            <a:off x="5292762" y="905193"/>
            <a:ext cx="677732" cy="59167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9A8ED4F-D3CB-D269-C401-CF296A84D6FA}"/>
              </a:ext>
            </a:extLst>
          </p:cNvPr>
          <p:cNvSpPr txBox="1"/>
          <p:nvPr/>
        </p:nvSpPr>
        <p:spPr>
          <a:xfrm>
            <a:off x="10644713" y="905193"/>
            <a:ext cx="553998" cy="2710927"/>
          </a:xfrm>
          <a:prstGeom prst="rect">
            <a:avLst/>
          </a:prstGeom>
          <a:noFill/>
        </p:spPr>
        <p:txBody>
          <a:bodyPr vert="eaVert"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香港攻略戦の偵察</a:t>
            </a:r>
          </a:p>
        </p:txBody>
      </p:sp>
      <p:cxnSp>
        <p:nvCxnSpPr>
          <p:cNvPr id="8" name="直線矢印コネクタ 7">
            <a:extLst>
              <a:ext uri="{FF2B5EF4-FFF2-40B4-BE49-F238E27FC236}">
                <a16:creationId xmlns:a16="http://schemas.microsoft.com/office/drawing/2014/main" id="{F2022A6D-85C5-8717-CBBE-AD18B98120BA}"/>
              </a:ext>
            </a:extLst>
          </p:cNvPr>
          <p:cNvCxnSpPr>
            <a:stCxn id="6" idx="1"/>
            <a:endCxn id="5" idx="6"/>
          </p:cNvCxnSpPr>
          <p:nvPr/>
        </p:nvCxnSpPr>
        <p:spPr>
          <a:xfrm flipH="1" flipV="1">
            <a:off x="5970494" y="1312433"/>
            <a:ext cx="4674219" cy="94822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2168F4E4-94B0-FA10-BB65-57B32B2698C8}"/>
              </a:ext>
            </a:extLst>
          </p:cNvPr>
          <p:cNvSpPr txBox="1"/>
          <p:nvPr/>
        </p:nvSpPr>
        <p:spPr>
          <a:xfrm>
            <a:off x="654977" y="3465513"/>
            <a:ext cx="553998" cy="2926080"/>
          </a:xfrm>
          <a:prstGeom prst="rect">
            <a:avLst/>
          </a:prstGeom>
          <a:noFill/>
        </p:spPr>
        <p:txBody>
          <a:bodyPr vert="eaVert"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シンガポールの偵察</a:t>
            </a:r>
          </a:p>
        </p:txBody>
      </p:sp>
      <p:cxnSp>
        <p:nvCxnSpPr>
          <p:cNvPr id="12" name="直線矢印コネクタ 11">
            <a:extLst>
              <a:ext uri="{FF2B5EF4-FFF2-40B4-BE49-F238E27FC236}">
                <a16:creationId xmlns:a16="http://schemas.microsoft.com/office/drawing/2014/main" id="{5E07B35D-274E-6277-0019-F9B914115CA4}"/>
              </a:ext>
            </a:extLst>
          </p:cNvPr>
          <p:cNvCxnSpPr>
            <a:cxnSpLocks/>
            <a:stCxn id="10" idx="3"/>
          </p:cNvCxnSpPr>
          <p:nvPr/>
        </p:nvCxnSpPr>
        <p:spPr>
          <a:xfrm>
            <a:off x="1208975" y="4928553"/>
            <a:ext cx="1856954" cy="41261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E7910022-BF11-1F16-170C-87A018DC59D1}"/>
              </a:ext>
            </a:extLst>
          </p:cNvPr>
          <p:cNvSpPr/>
          <p:nvPr/>
        </p:nvSpPr>
        <p:spPr>
          <a:xfrm>
            <a:off x="6239434" y="1904081"/>
            <a:ext cx="1247887" cy="12135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E7D5534-1185-AD2D-3589-A5483298B3E0}"/>
              </a:ext>
            </a:extLst>
          </p:cNvPr>
          <p:cNvSpPr txBox="1"/>
          <p:nvPr/>
        </p:nvSpPr>
        <p:spPr>
          <a:xfrm>
            <a:off x="10644713" y="3666182"/>
            <a:ext cx="553998" cy="2710927"/>
          </a:xfrm>
          <a:prstGeom prst="rect">
            <a:avLst/>
          </a:prstGeom>
          <a:noFill/>
        </p:spPr>
        <p:txBody>
          <a:bodyPr vert="eaVert"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フィリピン攻略戦</a:t>
            </a:r>
          </a:p>
        </p:txBody>
      </p:sp>
      <p:cxnSp>
        <p:nvCxnSpPr>
          <p:cNvPr id="18" name="直線矢印コネクタ 17">
            <a:extLst>
              <a:ext uri="{FF2B5EF4-FFF2-40B4-BE49-F238E27FC236}">
                <a16:creationId xmlns:a16="http://schemas.microsoft.com/office/drawing/2014/main" id="{BF6CCFC0-BEE0-BE87-9644-C94A86C8E88F}"/>
              </a:ext>
            </a:extLst>
          </p:cNvPr>
          <p:cNvCxnSpPr>
            <a:stCxn id="16" idx="1"/>
            <a:endCxn id="14" idx="5"/>
          </p:cNvCxnSpPr>
          <p:nvPr/>
        </p:nvCxnSpPr>
        <p:spPr>
          <a:xfrm flipH="1" flipV="1">
            <a:off x="7304572" y="2939872"/>
            <a:ext cx="3340141" cy="208177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A591B54B-D962-54BF-56DE-C25554EDECE4}"/>
              </a:ext>
            </a:extLst>
          </p:cNvPr>
          <p:cNvSpPr/>
          <p:nvPr/>
        </p:nvSpPr>
        <p:spPr>
          <a:xfrm rot="19751800">
            <a:off x="4314837" y="4435904"/>
            <a:ext cx="2404841" cy="107948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E0E0257-D2B6-1C85-2BA3-0B6CA41509DB}"/>
              </a:ext>
            </a:extLst>
          </p:cNvPr>
          <p:cNvSpPr/>
          <p:nvPr/>
        </p:nvSpPr>
        <p:spPr>
          <a:xfrm rot="20365065">
            <a:off x="2095539" y="2455932"/>
            <a:ext cx="1410361" cy="247344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68D20C97-94B8-2FB0-24D9-9F0D0AC02653}"/>
              </a:ext>
            </a:extLst>
          </p:cNvPr>
          <p:cNvSpPr txBox="1"/>
          <p:nvPr/>
        </p:nvSpPr>
        <p:spPr>
          <a:xfrm>
            <a:off x="1076263" y="1099970"/>
            <a:ext cx="553998" cy="2017615"/>
          </a:xfrm>
          <a:prstGeom prst="rect">
            <a:avLst/>
          </a:prstGeom>
          <a:noFill/>
        </p:spPr>
        <p:txBody>
          <a:bodyPr vert="eaVert"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マレー攻略戦</a:t>
            </a:r>
          </a:p>
        </p:txBody>
      </p:sp>
      <p:cxnSp>
        <p:nvCxnSpPr>
          <p:cNvPr id="25" name="直線矢印コネクタ 24">
            <a:extLst>
              <a:ext uri="{FF2B5EF4-FFF2-40B4-BE49-F238E27FC236}">
                <a16:creationId xmlns:a16="http://schemas.microsoft.com/office/drawing/2014/main" id="{C5FC620F-BC7F-FF9D-2617-7FFFDB89AF7B}"/>
              </a:ext>
            </a:extLst>
          </p:cNvPr>
          <p:cNvCxnSpPr>
            <a:stCxn id="23" idx="3"/>
          </p:cNvCxnSpPr>
          <p:nvPr/>
        </p:nvCxnSpPr>
        <p:spPr>
          <a:xfrm>
            <a:off x="1630261" y="2108778"/>
            <a:ext cx="532569" cy="5409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926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日米開戦不可ナリ</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14996B4B-6A23-A598-9995-7B81D5D13A55}"/>
              </a:ext>
            </a:extLst>
          </p:cNvPr>
          <p:cNvPicPr>
            <a:picLocks noChangeAspect="1"/>
          </p:cNvPicPr>
          <p:nvPr/>
        </p:nvPicPr>
        <p:blipFill>
          <a:blip r:embed="rId2"/>
          <a:stretch>
            <a:fillRect/>
          </a:stretch>
        </p:blipFill>
        <p:spPr>
          <a:xfrm>
            <a:off x="2006414" y="461762"/>
            <a:ext cx="8101873" cy="6134980"/>
          </a:xfrm>
          <a:prstGeom prst="rect">
            <a:avLst/>
          </a:prstGeom>
        </p:spPr>
      </p:pic>
      <p:sp>
        <p:nvSpPr>
          <p:cNvPr id="8" name="テキスト ボックス 7">
            <a:extLst>
              <a:ext uri="{FF2B5EF4-FFF2-40B4-BE49-F238E27FC236}">
                <a16:creationId xmlns:a16="http://schemas.microsoft.com/office/drawing/2014/main" id="{452B65FB-9F37-1453-A544-F1A1CD211ED5}"/>
              </a:ext>
            </a:extLst>
          </p:cNvPr>
          <p:cNvSpPr txBox="1"/>
          <p:nvPr/>
        </p:nvSpPr>
        <p:spPr>
          <a:xfrm>
            <a:off x="2902403" y="6313132"/>
            <a:ext cx="6101482" cy="261610"/>
          </a:xfrm>
          <a:prstGeom prst="rect">
            <a:avLst/>
          </a:prstGeom>
          <a:noFill/>
        </p:spPr>
        <p:txBody>
          <a:bodyPr wrap="square">
            <a:spAutoFit/>
          </a:bodyPr>
          <a:lstStyle/>
          <a:p>
            <a:r>
              <a:rPr lang="ja-JP" altLang="en-US" sz="1050" dirty="0">
                <a:latin typeface="Amasis MT Pro Black" panose="02040A04050005020304" pitchFamily="18" charset="0"/>
                <a:ea typeface="BIZ UDPゴシック" panose="020B0400000000000000" pitchFamily="50" charset="-128"/>
              </a:rPr>
              <a:t>（出所）ＮＨＫオンデマンド </a:t>
            </a:r>
            <a:r>
              <a:rPr lang="en-US" altLang="ja-JP" sz="1050" dirty="0">
                <a:latin typeface="Amasis MT Pro Black" panose="02040A04050005020304" pitchFamily="18" charset="0"/>
                <a:ea typeface="BIZ UDPゴシック" panose="020B0400000000000000" pitchFamily="50" charset="-128"/>
              </a:rPr>
              <a:t>https://www.nhk-ondemand.jp/goods/G2010020502SA000/</a:t>
            </a:r>
            <a:endParaRPr lang="ja-JP" altLang="en-US" sz="1050" dirty="0">
              <a:latin typeface="Amasis MT Pro Black" panose="02040A04050005020304" pitchFamily="18" charset="0"/>
              <a:ea typeface="BIZ UDPゴシック" panose="020B0400000000000000" pitchFamily="50" charset="-128"/>
            </a:endParaRPr>
          </a:p>
        </p:txBody>
      </p:sp>
      <p:pic>
        <p:nvPicPr>
          <p:cNvPr id="6146" name="Picture 2" descr="諜報の神様」と呼ばれた男 連合国が恐れた情報士官・小野寺信の流儀 | 岡部 伸 | 軍事 | Kindleストア | Amazon">
            <a:extLst>
              <a:ext uri="{FF2B5EF4-FFF2-40B4-BE49-F238E27FC236}">
                <a16:creationId xmlns:a16="http://schemas.microsoft.com/office/drawing/2014/main" id="{F30122D1-B9A5-A7AC-0C99-12AF095A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56" y="587481"/>
            <a:ext cx="1786811" cy="26589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消えたヤルタ密約緊急電 (新潮選書)">
            <a:extLst>
              <a:ext uri="{FF2B5EF4-FFF2-40B4-BE49-F238E27FC236}">
                <a16:creationId xmlns:a16="http://schemas.microsoft.com/office/drawing/2014/main" id="{15158732-2BFD-0D27-E27F-17F566EFF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36" y="3746754"/>
            <a:ext cx="1800142" cy="2697183"/>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1BA03B5-1164-70E8-A953-006F632A2F08}"/>
              </a:ext>
            </a:extLst>
          </p:cNvPr>
          <p:cNvSpPr txBox="1"/>
          <p:nvPr/>
        </p:nvSpPr>
        <p:spPr>
          <a:xfrm>
            <a:off x="580850" y="3494274"/>
            <a:ext cx="92089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a:t>
            </a:r>
            <a:r>
              <a:rPr lang="en-US" altLang="ja-JP" sz="900" dirty="0">
                <a:latin typeface="Amasis MT Pro Black" panose="02040A04050005020304" pitchFamily="18" charset="0"/>
                <a:ea typeface="BIZ UDPゴシック" panose="020B0400000000000000" pitchFamily="50" charset="-128"/>
              </a:rPr>
              <a:t>PHP</a:t>
            </a:r>
            <a:endParaRPr lang="ja-JP" altLang="en-US" sz="900" dirty="0">
              <a:latin typeface="Amasis MT Pro Black" panose="02040A04050005020304" pitchFamily="18" charset="0"/>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166E82E3-676F-50EC-769A-4ED30E49A993}"/>
              </a:ext>
            </a:extLst>
          </p:cNvPr>
          <p:cNvSpPr txBox="1"/>
          <p:nvPr/>
        </p:nvSpPr>
        <p:spPr>
          <a:xfrm>
            <a:off x="453839" y="6396502"/>
            <a:ext cx="92089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（出所）新潮社</a:t>
            </a:r>
          </a:p>
        </p:txBody>
      </p:sp>
      <p:pic>
        <p:nvPicPr>
          <p:cNvPr id="6150" name="Picture 6">
            <a:extLst>
              <a:ext uri="{FF2B5EF4-FFF2-40B4-BE49-F238E27FC236}">
                <a16:creationId xmlns:a16="http://schemas.microsoft.com/office/drawing/2014/main" id="{56FECCC6-7975-5402-F484-A9FB403C2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2111" y="575385"/>
            <a:ext cx="1839433" cy="267104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9B18FE52-E6B4-3637-8E3A-C4CBC01C94A1}"/>
              </a:ext>
            </a:extLst>
          </p:cNvPr>
          <p:cNvSpPr txBox="1"/>
          <p:nvPr/>
        </p:nvSpPr>
        <p:spPr>
          <a:xfrm>
            <a:off x="10758443" y="3248824"/>
            <a:ext cx="92089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（出所）新評社</a:t>
            </a:r>
          </a:p>
        </p:txBody>
      </p:sp>
      <p:pic>
        <p:nvPicPr>
          <p:cNvPr id="6152" name="Picture 8">
            <a:extLst>
              <a:ext uri="{FF2B5EF4-FFF2-40B4-BE49-F238E27FC236}">
                <a16:creationId xmlns:a16="http://schemas.microsoft.com/office/drawing/2014/main" id="{8BAA321D-14A6-8A75-9FA4-E0E11BCE3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6990" y="3790078"/>
            <a:ext cx="1857711" cy="2594669"/>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AEF598F-4487-3A57-44C3-F019274B6DFF}"/>
              </a:ext>
            </a:extLst>
          </p:cNvPr>
          <p:cNvSpPr txBox="1"/>
          <p:nvPr/>
        </p:nvSpPr>
        <p:spPr>
          <a:xfrm>
            <a:off x="10612957" y="6365910"/>
            <a:ext cx="1125204" cy="230832"/>
          </a:xfrm>
          <a:prstGeom prst="rect">
            <a:avLst/>
          </a:prstGeom>
          <a:noFill/>
        </p:spPr>
        <p:txBody>
          <a:bodyPr wrap="square">
            <a:spAutoFit/>
          </a:bodyPr>
          <a:lstStyle/>
          <a:p>
            <a:r>
              <a:rPr lang="ja-JP" altLang="en-US" sz="900" dirty="0">
                <a:latin typeface="Amasis MT Pro Black" panose="02040A04050005020304" pitchFamily="18" charset="0"/>
                <a:ea typeface="BIZ UDPゴシック" panose="020B0400000000000000" pitchFamily="50" charset="-128"/>
              </a:rPr>
              <a:t>（出所）朝日文庫</a:t>
            </a:r>
          </a:p>
        </p:txBody>
      </p:sp>
    </p:spTree>
    <p:extLst>
      <p:ext uri="{BB962C8B-B14F-4D97-AF65-F5344CB8AC3E}">
        <p14:creationId xmlns:p14="http://schemas.microsoft.com/office/powerpoint/2010/main" val="101555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ポーランドの諜報網は、日本陸軍・小野寺少将が引き継いだ</a:t>
            </a:r>
          </a:p>
        </p:txBody>
      </p:sp>
      <p:pic>
        <p:nvPicPr>
          <p:cNvPr id="10242" name="Picture 2">
            <a:extLst>
              <a:ext uri="{FF2B5EF4-FFF2-40B4-BE49-F238E27FC236}">
                <a16:creationId xmlns:a16="http://schemas.microsoft.com/office/drawing/2014/main" id="{FE567DD1-CFBA-9210-1E57-77CE03C20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123" y="1348150"/>
            <a:ext cx="6104713" cy="481643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506F6B3-475D-FC9C-73DC-E15F2EC38F58}"/>
              </a:ext>
            </a:extLst>
          </p:cNvPr>
          <p:cNvSpPr txBox="1"/>
          <p:nvPr/>
        </p:nvSpPr>
        <p:spPr>
          <a:xfrm>
            <a:off x="5917246" y="516230"/>
            <a:ext cx="6182590" cy="830997"/>
          </a:xfrm>
          <a:prstGeom prst="rect">
            <a:avLst/>
          </a:prstGeom>
          <a:noFill/>
        </p:spPr>
        <p:txBody>
          <a:bodyPr wrap="square">
            <a:spAutoFit/>
          </a:bodyPr>
          <a:lstStyle/>
          <a:p>
            <a:r>
              <a:rPr lang="ja-JP" altLang="en-US" sz="1600" b="0" i="0" dirty="0">
                <a:effectLst/>
                <a:latin typeface="BIZ UDPゴシック" panose="020B0400000000000000" pitchFamily="50" charset="-128"/>
                <a:ea typeface="BIZ UDPゴシック" panose="020B0400000000000000" pitchFamily="50" charset="-128"/>
              </a:rPr>
              <a:t>ドイツ情報機関将校が、「ロンドンの亡命ポーランド政府は、英米を裏切って日本のために働いていた」と証言した供述調書。</a:t>
            </a:r>
            <a:endParaRPr lang="en-US" altLang="ja-JP" sz="1600" b="0" i="0" dirty="0">
              <a:effectLst/>
              <a:latin typeface="BIZ UDPゴシック" panose="020B0400000000000000" pitchFamily="50" charset="-128"/>
              <a:ea typeface="BIZ UDPゴシック" panose="020B0400000000000000" pitchFamily="50" charset="-128"/>
            </a:endParaRPr>
          </a:p>
          <a:p>
            <a:pPr algn="r"/>
            <a:r>
              <a:rPr lang="en-US" altLang="ja-JP" sz="1600" b="0" i="0" dirty="0">
                <a:effectLst/>
                <a:latin typeface="BIZ UDPゴシック" panose="020B0400000000000000" pitchFamily="50" charset="-128"/>
                <a:ea typeface="BIZ UDPゴシック" panose="020B0400000000000000" pitchFamily="50" charset="-128"/>
              </a:rPr>
              <a:t>(</a:t>
            </a:r>
            <a:r>
              <a:rPr lang="ja-JP" altLang="en-US" sz="1600" b="0" i="0" dirty="0">
                <a:effectLst/>
                <a:latin typeface="BIZ UDPゴシック" panose="020B0400000000000000" pitchFamily="50" charset="-128"/>
                <a:ea typeface="BIZ UDPゴシック" panose="020B0400000000000000" pitchFamily="50" charset="-128"/>
              </a:rPr>
              <a:t>英国立公文書館所蔵</a:t>
            </a:r>
            <a:r>
              <a:rPr lang="en-US" altLang="ja-JP" sz="1600" b="0" i="0" dirty="0">
                <a:effectLst/>
                <a:latin typeface="BIZ UDPゴシック" panose="020B0400000000000000" pitchFamily="50" charset="-128"/>
                <a:ea typeface="BIZ UDPゴシック" panose="020B0400000000000000" pitchFamily="50" charset="-128"/>
              </a:rPr>
              <a:t>)</a:t>
            </a:r>
            <a:endParaRPr lang="ja-JP" altLang="en-US" sz="16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91092AC8-FC23-36CF-E888-53D1DBD66D07}"/>
              </a:ext>
            </a:extLst>
          </p:cNvPr>
          <p:cNvSpPr txBox="1"/>
          <p:nvPr/>
        </p:nvSpPr>
        <p:spPr>
          <a:xfrm>
            <a:off x="6756400" y="6150114"/>
            <a:ext cx="4328160" cy="430887"/>
          </a:xfrm>
          <a:prstGeom prst="rect">
            <a:avLst/>
          </a:prstGeom>
          <a:noFill/>
        </p:spPr>
        <p:txBody>
          <a:bodyPr wrap="square">
            <a:spAutoFit/>
          </a:bodyPr>
          <a:lstStyle/>
          <a:p>
            <a:pPr algn="ctr"/>
            <a:r>
              <a:rPr lang="en-US" altLang="ja-JP" sz="1100" dirty="0" err="1">
                <a:latin typeface="Amasis MT Pro Black" panose="02040A04050005020304" pitchFamily="18" charset="0"/>
              </a:rPr>
              <a:t>Source:</a:t>
            </a:r>
            <a:r>
              <a:rPr lang="en-US" altLang="ja-JP" sz="1100" dirty="0" err="1">
                <a:solidFill>
                  <a:srgbClr val="C00000"/>
                </a:solidFill>
                <a:latin typeface="Amasis MT Pro Black" panose="02040A04050005020304" pitchFamily="18" charset="0"/>
              </a:rPr>
              <a:t>WANI</a:t>
            </a:r>
            <a:r>
              <a:rPr lang="en-US" altLang="ja-JP" sz="1100" dirty="0">
                <a:solidFill>
                  <a:srgbClr val="C00000"/>
                </a:solidFill>
                <a:latin typeface="Amasis MT Pro Black" panose="02040A04050005020304" pitchFamily="18" charset="0"/>
              </a:rPr>
              <a:t> Books </a:t>
            </a:r>
            <a:r>
              <a:rPr lang="en-US" altLang="ja-JP" sz="1100" dirty="0" err="1">
                <a:solidFill>
                  <a:srgbClr val="C00000"/>
                </a:solidFill>
                <a:latin typeface="Amasis MT Pro Black" panose="02040A04050005020304" pitchFamily="18" charset="0"/>
              </a:rPr>
              <a:t>NewsCrunch</a:t>
            </a:r>
            <a:endParaRPr lang="en-US" altLang="ja-JP" sz="1100" dirty="0">
              <a:solidFill>
                <a:srgbClr val="C00000"/>
              </a:solidFill>
              <a:latin typeface="Amasis MT Pro Black" panose="02040A04050005020304" pitchFamily="18" charset="0"/>
            </a:endParaRPr>
          </a:p>
          <a:p>
            <a:pPr algn="ctr"/>
            <a:r>
              <a:rPr lang="en-US" altLang="ja-JP" sz="1100" dirty="0">
                <a:latin typeface="Amasis MT Pro Black" panose="02040A04050005020304" pitchFamily="18" charset="0"/>
              </a:rPr>
              <a:t>  https://wanibooks-newscrunch.com/articles/-/2896</a:t>
            </a:r>
            <a:endParaRPr lang="ja-JP" altLang="en-US" sz="1100" dirty="0">
              <a:latin typeface="Amasis MT Pro Black" panose="02040A04050005020304" pitchFamily="18" charset="0"/>
            </a:endParaRPr>
          </a:p>
        </p:txBody>
      </p:sp>
      <p:pic>
        <p:nvPicPr>
          <p:cNvPr id="10244" name="Picture 4" descr="小野寺とイワノフことリビコフスキ（1944年）（『日本・ポーランド国交樹立80周年記念誌』より）">
            <a:extLst>
              <a:ext uri="{FF2B5EF4-FFF2-40B4-BE49-F238E27FC236}">
                <a16:creationId xmlns:a16="http://schemas.microsoft.com/office/drawing/2014/main" id="{37B1537E-B02B-FC34-C241-19FCFDA10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42" y="1499627"/>
            <a:ext cx="5550418" cy="3862404"/>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43EB279C-24FB-B7A1-5B5E-58B96227F1FA}"/>
              </a:ext>
            </a:extLst>
          </p:cNvPr>
          <p:cNvSpPr txBox="1"/>
          <p:nvPr/>
        </p:nvSpPr>
        <p:spPr>
          <a:xfrm>
            <a:off x="250942" y="1177950"/>
            <a:ext cx="5550418" cy="338554"/>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小野寺少将とポーランド軍情報将校 ミハウ・リビコフスキ</a:t>
            </a:r>
          </a:p>
        </p:txBody>
      </p:sp>
      <p:sp>
        <p:nvSpPr>
          <p:cNvPr id="16" name="テキスト ボックス 15">
            <a:extLst>
              <a:ext uri="{FF2B5EF4-FFF2-40B4-BE49-F238E27FC236}">
                <a16:creationId xmlns:a16="http://schemas.microsoft.com/office/drawing/2014/main" id="{1074651F-8069-0A56-31DE-F3F6458E06D6}"/>
              </a:ext>
            </a:extLst>
          </p:cNvPr>
          <p:cNvSpPr txBox="1"/>
          <p:nvPr/>
        </p:nvSpPr>
        <p:spPr>
          <a:xfrm>
            <a:off x="250942" y="5362031"/>
            <a:ext cx="5550418" cy="500137"/>
          </a:xfrm>
          <a:prstGeom prst="rect">
            <a:avLst/>
          </a:prstGeom>
          <a:noFill/>
        </p:spPr>
        <p:txBody>
          <a:bodyPr wrap="square">
            <a:spAutoFit/>
          </a:bodyPr>
          <a:lstStyle/>
          <a:p>
            <a:pPr algn="ct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日本・ポーランド国交樹立</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80</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周年記念誌</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a:t>
            </a:r>
          </a:p>
          <a:p>
            <a:pPr algn="ctr"/>
            <a:r>
              <a:rPr lang="en-US" altLang="ja-JP" sz="1050" dirty="0">
                <a:latin typeface="BIZ UDPゴシック" panose="020B0400000000000000" pitchFamily="50" charset="-128"/>
                <a:ea typeface="BIZ UDPゴシック" panose="020B0400000000000000" pitchFamily="50" charset="-128"/>
              </a:rPr>
              <a:t>https://www.nippon.com/ja/japan-topics/c07305/</a:t>
            </a:r>
            <a:endParaRPr lang="ja-JP" altLang="en-US" sz="105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39C18699-C1B0-6721-ACF3-C7CCE31D9C1C}"/>
              </a:ext>
            </a:extLst>
          </p:cNvPr>
          <p:cNvSpPr txBox="1"/>
          <p:nvPr/>
        </p:nvSpPr>
        <p:spPr>
          <a:xfrm>
            <a:off x="92163" y="5896198"/>
            <a:ext cx="5825083" cy="646331"/>
          </a:xfrm>
          <a:prstGeom prst="rect">
            <a:avLst/>
          </a:prstGeom>
          <a:noFill/>
        </p:spPr>
        <p:txBody>
          <a:bodyPr wrap="square">
            <a:spAutoFit/>
          </a:bodyPr>
          <a:lstStyle/>
          <a:p>
            <a:r>
              <a:rPr lang="ja-JP" altLang="en-US" sz="1800" dirty="0">
                <a:latin typeface="BIZ UDPゴシック" panose="020B0400000000000000" pitchFamily="50" charset="-128"/>
                <a:ea typeface="BIZ UDPゴシック" panose="020B0400000000000000" pitchFamily="50" charset="-128"/>
              </a:rPr>
              <a:t>リビコフスキは、ストックホルムの日本陸軍武官室に満洲国のパスポート</a:t>
            </a:r>
            <a:r>
              <a:rPr lang="ja-JP" altLang="en-US" b="0" i="0" dirty="0">
                <a:solidFill>
                  <a:srgbClr val="333333"/>
                </a:solidFill>
                <a:effectLst/>
                <a:latin typeface="BIZ UDPゴシック" panose="020B0400000000000000" pitchFamily="50" charset="-128"/>
                <a:ea typeface="BIZ UDPゴシック" panose="020B0400000000000000" pitchFamily="50" charset="-128"/>
              </a:rPr>
              <a:t>岩延平太＠ピーター・イワノフ</a:t>
            </a:r>
            <a:r>
              <a:rPr lang="ja-JP" altLang="en-US" sz="1800" dirty="0">
                <a:latin typeface="BIZ UDPゴシック" panose="020B0400000000000000" pitchFamily="50" charset="-128"/>
                <a:ea typeface="BIZ UDPゴシック" panose="020B0400000000000000" pitchFamily="50" charset="-128"/>
              </a:rPr>
              <a:t>で勤務。</a:t>
            </a:r>
            <a:endParaRPr lang="ja-JP" altLang="en-US" dirty="0"/>
          </a:p>
        </p:txBody>
      </p:sp>
      <p:sp>
        <p:nvSpPr>
          <p:cNvPr id="20" name="テキスト ボックス 19">
            <a:extLst>
              <a:ext uri="{FF2B5EF4-FFF2-40B4-BE49-F238E27FC236}">
                <a16:creationId xmlns:a16="http://schemas.microsoft.com/office/drawing/2014/main" id="{5E801CD0-916C-78D6-D365-9BF6F6D5684F}"/>
              </a:ext>
            </a:extLst>
          </p:cNvPr>
          <p:cNvSpPr txBox="1"/>
          <p:nvPr/>
        </p:nvSpPr>
        <p:spPr>
          <a:xfrm>
            <a:off x="568960" y="533543"/>
            <a:ext cx="4981458" cy="646331"/>
          </a:xfrm>
          <a:prstGeom prst="rect">
            <a:avLst/>
          </a:prstGeom>
          <a:solidFill>
            <a:srgbClr val="C00000"/>
          </a:solidFill>
        </p:spPr>
        <p:txBody>
          <a:bodyPr wrap="square">
            <a:spAutoFit/>
          </a:bodyPr>
          <a:lstStyle/>
          <a:p>
            <a:pPr algn="ctr"/>
            <a:r>
              <a:rPr lang="ja-JP" altLang="en-US" b="0" i="0" dirty="0">
                <a:solidFill>
                  <a:schemeClr val="bg1"/>
                </a:solidFill>
                <a:effectLst/>
                <a:latin typeface="BIZ UDPゴシック" panose="020B0400000000000000" pitchFamily="50" charset="-128"/>
                <a:ea typeface="BIZ UDPゴシック" panose="020B0400000000000000" pitchFamily="50" charset="-128"/>
              </a:rPr>
              <a:t>「ソ連はドイツ降伏より、</a:t>
            </a:r>
            <a:endParaRPr lang="en-US" altLang="ja-JP" b="0" i="0" dirty="0">
              <a:solidFill>
                <a:schemeClr val="bg1"/>
              </a:solidFill>
              <a:effectLst/>
              <a:latin typeface="BIZ UDPゴシック" panose="020B0400000000000000" pitchFamily="50" charset="-128"/>
              <a:ea typeface="BIZ UDPゴシック" panose="020B0400000000000000" pitchFamily="50" charset="-128"/>
            </a:endParaRPr>
          </a:p>
          <a:p>
            <a:pPr algn="ctr"/>
            <a:r>
              <a:rPr lang="en-US" altLang="ja-JP" b="0" i="0" dirty="0">
                <a:solidFill>
                  <a:schemeClr val="bg1"/>
                </a:solidFill>
                <a:effectLst/>
                <a:latin typeface="BIZ UDPゴシック" panose="020B0400000000000000" pitchFamily="50" charset="-128"/>
                <a:ea typeface="BIZ UDPゴシック" panose="020B0400000000000000" pitchFamily="50" charset="-128"/>
              </a:rPr>
              <a:t>3</a:t>
            </a:r>
            <a:r>
              <a:rPr lang="ja-JP" altLang="en-US" b="0" i="0" dirty="0">
                <a:solidFill>
                  <a:schemeClr val="bg1"/>
                </a:solidFill>
                <a:effectLst/>
                <a:latin typeface="BIZ UDPゴシック" panose="020B0400000000000000" pitchFamily="50" charset="-128"/>
                <a:ea typeface="BIZ UDPゴシック" panose="020B0400000000000000" pitchFamily="50" charset="-128"/>
              </a:rPr>
              <a:t>カ月を準備期間として、対日参戦する」</a:t>
            </a:r>
            <a:endParaRPr lang="ja-JP" altLang="en-US"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7541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B0D43A29-D994-80E2-725D-3A25B367B755}"/>
              </a:ext>
            </a:extLst>
          </p:cNvPr>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20821FD-64F2-5D1B-8F25-408F5F36A376}"/>
              </a:ext>
            </a:extLst>
          </p:cNvPr>
          <p:cNvPicPr>
            <a:picLocks noChangeAspect="1"/>
          </p:cNvPicPr>
          <p:nvPr/>
        </p:nvPicPr>
        <p:blipFill>
          <a:blip r:embed="rId2"/>
          <a:stretch>
            <a:fillRect/>
          </a:stretch>
        </p:blipFill>
        <p:spPr>
          <a:xfrm>
            <a:off x="1473085" y="964388"/>
            <a:ext cx="9211961" cy="4048690"/>
          </a:xfrm>
          <a:prstGeom prst="rect">
            <a:avLst/>
          </a:prstGeom>
        </p:spPr>
      </p:pic>
      <p:sp>
        <p:nvSpPr>
          <p:cNvPr id="11" name="テキスト ボックス 10">
            <a:extLst>
              <a:ext uri="{FF2B5EF4-FFF2-40B4-BE49-F238E27FC236}">
                <a16:creationId xmlns:a16="http://schemas.microsoft.com/office/drawing/2014/main" id="{2F9129F1-93EA-CA70-BF55-606BC3653299}"/>
              </a:ext>
            </a:extLst>
          </p:cNvPr>
          <p:cNvSpPr txBox="1"/>
          <p:nvPr/>
        </p:nvSpPr>
        <p:spPr>
          <a:xfrm>
            <a:off x="3009903" y="6614070"/>
            <a:ext cx="6104466" cy="246221"/>
          </a:xfrm>
          <a:prstGeom prst="rect">
            <a:avLst/>
          </a:prstGeom>
          <a:noFill/>
        </p:spPr>
        <p:txBody>
          <a:bodyPr wrap="square">
            <a:spAutoFit/>
          </a:bodyPr>
          <a:lstStyle/>
          <a:p>
            <a:pPr algn="ctr"/>
            <a:r>
              <a:rPr lang="en-US" altLang="ja-JP" sz="1000" dirty="0">
                <a:solidFill>
                  <a:schemeClr val="bg1"/>
                </a:solidFill>
                <a:latin typeface="BIZ UDPゴシック" panose="020B0400000000000000" pitchFamily="50" charset="-128"/>
                <a:ea typeface="BIZ UDPゴシック" panose="020B0400000000000000" pitchFamily="50" charset="-128"/>
              </a:rPr>
              <a:t>https://www.tbs.co.jp/VIVANT_tbs/#stream</a:t>
            </a:r>
            <a:endParaRPr lang="ja-JP" altLang="en-US" sz="1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14512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2CD8E37-8C76-8BCA-F363-915B216A933E}"/>
              </a:ext>
            </a:extLst>
          </p:cNvPr>
          <p:cNvSpPr/>
          <p:nvPr/>
        </p:nvSpPr>
        <p:spPr>
          <a:xfrm>
            <a:off x="2261545" y="1489332"/>
            <a:ext cx="2574376" cy="1968653"/>
          </a:xfrm>
          <a:prstGeom prst="roundRect">
            <a:avLst>
              <a:gd name="adj" fmla="val 1205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3FDE128-15E3-425E-8DB7-0D65A390E597}"/>
              </a:ext>
            </a:extLst>
          </p:cNvPr>
          <p:cNvSpPr txBox="1"/>
          <p:nvPr/>
        </p:nvSpPr>
        <p:spPr>
          <a:xfrm>
            <a:off x="-36512" y="6536964"/>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ストックホルム日本陸軍武官室</a:t>
            </a:r>
          </a:p>
        </p:txBody>
      </p:sp>
      <p:sp>
        <p:nvSpPr>
          <p:cNvPr id="2" name="テキスト ボックス 1">
            <a:extLst>
              <a:ext uri="{FF2B5EF4-FFF2-40B4-BE49-F238E27FC236}">
                <a16:creationId xmlns:a16="http://schemas.microsoft.com/office/drawing/2014/main" id="{3239116B-4E4F-5401-BB97-269BDF4865C6}"/>
              </a:ext>
            </a:extLst>
          </p:cNvPr>
          <p:cNvSpPr txBox="1"/>
          <p:nvPr/>
        </p:nvSpPr>
        <p:spPr>
          <a:xfrm>
            <a:off x="6815881" y="824354"/>
            <a:ext cx="2245360"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ストックホルム</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日本陸軍武官室</a:t>
            </a:r>
          </a:p>
        </p:txBody>
      </p:sp>
      <p:sp>
        <p:nvSpPr>
          <p:cNvPr id="4" name="四角形: 角を丸くする 3">
            <a:extLst>
              <a:ext uri="{FF2B5EF4-FFF2-40B4-BE49-F238E27FC236}">
                <a16:creationId xmlns:a16="http://schemas.microsoft.com/office/drawing/2014/main" id="{7FDB6E64-1366-698C-C6B2-17A82F52576C}"/>
              </a:ext>
            </a:extLst>
          </p:cNvPr>
          <p:cNvSpPr/>
          <p:nvPr/>
        </p:nvSpPr>
        <p:spPr>
          <a:xfrm>
            <a:off x="2455379" y="2277918"/>
            <a:ext cx="2021840" cy="83853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三井物産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和久田弘一</a:t>
            </a:r>
            <a:endParaRPr kumimoji="1" lang="ja-JP" altLang="en-US" sz="2000" dirty="0">
              <a:latin typeface="BIZ UDPゴシック" panose="020B0400000000000000" pitchFamily="50" charset="-128"/>
              <a:ea typeface="BIZ UDPゴシック" panose="020B0400000000000000" pitchFamily="50" charset="-128"/>
            </a:endParaRPr>
          </a:p>
        </p:txBody>
      </p:sp>
      <p:cxnSp>
        <p:nvCxnSpPr>
          <p:cNvPr id="8" name="直線矢印コネクタ 7">
            <a:extLst>
              <a:ext uri="{FF2B5EF4-FFF2-40B4-BE49-F238E27FC236}">
                <a16:creationId xmlns:a16="http://schemas.microsoft.com/office/drawing/2014/main" id="{D4C7C3FD-A7E4-257D-0D31-191B73EC61C9}"/>
              </a:ext>
            </a:extLst>
          </p:cNvPr>
          <p:cNvCxnSpPr>
            <a:cxnSpLocks/>
          </p:cNvCxnSpPr>
          <p:nvPr/>
        </p:nvCxnSpPr>
        <p:spPr>
          <a:xfrm>
            <a:off x="4477219" y="4181076"/>
            <a:ext cx="203549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AE928B6-D9B6-0A01-1E69-CD308D455AC2}"/>
              </a:ext>
            </a:extLst>
          </p:cNvPr>
          <p:cNvSpPr txBox="1"/>
          <p:nvPr/>
        </p:nvSpPr>
        <p:spPr>
          <a:xfrm>
            <a:off x="2362789" y="1645521"/>
            <a:ext cx="2519680" cy="584775"/>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連合国関連の情報収集</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日本終戦工作への支援</a:t>
            </a:r>
          </a:p>
        </p:txBody>
      </p:sp>
      <p:sp>
        <p:nvSpPr>
          <p:cNvPr id="42" name="テキスト ボックス 41">
            <a:extLst>
              <a:ext uri="{FF2B5EF4-FFF2-40B4-BE49-F238E27FC236}">
                <a16:creationId xmlns:a16="http://schemas.microsoft.com/office/drawing/2014/main" id="{7815D490-9082-4367-C807-7707624D1E10}"/>
              </a:ext>
            </a:extLst>
          </p:cNvPr>
          <p:cNvSpPr txBox="1"/>
          <p:nvPr/>
        </p:nvSpPr>
        <p:spPr>
          <a:xfrm>
            <a:off x="2261545" y="485983"/>
            <a:ext cx="2652554" cy="738664"/>
          </a:xfrm>
          <a:prstGeom prst="rect">
            <a:avLst/>
          </a:prstGeom>
          <a:noFill/>
        </p:spPr>
        <p:txBody>
          <a:bodyPr wrap="square">
            <a:spAutoFit/>
          </a:bodyPr>
          <a:lstStyle/>
          <a:p>
            <a:pPr algn="ct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スタンダード石油</a:t>
            </a:r>
            <a:endParaRPr lang="en-US" altLang="ja-JP" sz="14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スウェーデン総代理店支配人</a:t>
            </a:r>
            <a:endParaRPr lang="en-US" altLang="ja-JP" sz="1400" b="0" i="0" dirty="0">
              <a:solidFill>
                <a:srgbClr val="000000"/>
              </a:solidFill>
              <a:effectLst/>
              <a:latin typeface="BIZ UDPゴシック" panose="020B0400000000000000" pitchFamily="50" charset="-128"/>
              <a:ea typeface="BIZ UDPゴシック" panose="020B0400000000000000" pitchFamily="50" charset="-128"/>
            </a:endParaRPr>
          </a:p>
          <a:p>
            <a:pPr algn="ct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エリック・エリクソン</a:t>
            </a:r>
            <a:endParaRPr lang="ja-JP" altLang="en-US" sz="1400" dirty="0">
              <a:latin typeface="BIZ UDPゴシック" panose="020B0400000000000000" pitchFamily="50" charset="-128"/>
              <a:ea typeface="BIZ UDPゴシック" panose="020B0400000000000000" pitchFamily="50" charset="-128"/>
            </a:endParaRPr>
          </a:p>
        </p:txBody>
      </p:sp>
      <p:cxnSp>
        <p:nvCxnSpPr>
          <p:cNvPr id="44" name="直線矢印コネクタ 43">
            <a:extLst>
              <a:ext uri="{FF2B5EF4-FFF2-40B4-BE49-F238E27FC236}">
                <a16:creationId xmlns:a16="http://schemas.microsoft.com/office/drawing/2014/main" id="{F40724CA-B51A-B740-464D-6EAD99506D09}"/>
              </a:ext>
            </a:extLst>
          </p:cNvPr>
          <p:cNvCxnSpPr>
            <a:cxnSpLocks/>
          </p:cNvCxnSpPr>
          <p:nvPr/>
        </p:nvCxnSpPr>
        <p:spPr>
          <a:xfrm>
            <a:off x="3501859" y="1224647"/>
            <a:ext cx="0" cy="4790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F80B401-8FEF-B29A-63A6-79AAC25A10C3}"/>
              </a:ext>
            </a:extLst>
          </p:cNvPr>
          <p:cNvSpPr txBox="1"/>
          <p:nvPr/>
        </p:nvSpPr>
        <p:spPr>
          <a:xfrm>
            <a:off x="4742174" y="923329"/>
            <a:ext cx="213328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小野寺百合子</a:t>
            </a:r>
          </a:p>
        </p:txBody>
      </p:sp>
      <p:cxnSp>
        <p:nvCxnSpPr>
          <p:cNvPr id="50" name="直線矢印コネクタ 49">
            <a:extLst>
              <a:ext uri="{FF2B5EF4-FFF2-40B4-BE49-F238E27FC236}">
                <a16:creationId xmlns:a16="http://schemas.microsoft.com/office/drawing/2014/main" id="{9EA9640B-E4EF-6BE8-85A4-07BF633CCDF4}"/>
              </a:ext>
            </a:extLst>
          </p:cNvPr>
          <p:cNvCxnSpPr>
            <a:cxnSpLocks/>
            <a:stCxn id="48" idx="2"/>
          </p:cNvCxnSpPr>
          <p:nvPr/>
        </p:nvCxnSpPr>
        <p:spPr>
          <a:xfrm flipH="1">
            <a:off x="4477219" y="1292661"/>
            <a:ext cx="1331596" cy="105972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82D20386-725C-8474-6D90-87D1F6E421B4}"/>
              </a:ext>
            </a:extLst>
          </p:cNvPr>
          <p:cNvSpPr/>
          <p:nvPr/>
        </p:nvSpPr>
        <p:spPr>
          <a:xfrm>
            <a:off x="2447892" y="3757150"/>
            <a:ext cx="2021840" cy="8385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大阪商船</a:t>
            </a:r>
            <a:endParaRPr kumimoji="1" lang="en-US" altLang="ja-JP" sz="20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津山重美</a:t>
            </a:r>
            <a:r>
              <a:rPr lang="ja-JP" altLang="en-US" dirty="0">
                <a:latin typeface="BIZ UDPゴシック" panose="020B0400000000000000" pitchFamily="50" charset="-128"/>
                <a:ea typeface="BIZ UDPゴシック" panose="020B0400000000000000" pitchFamily="50" charset="-128"/>
              </a:rPr>
              <a:t>一</a:t>
            </a:r>
            <a:endParaRPr kumimoji="1" lang="ja-JP" altLang="en-US" dirty="0">
              <a:latin typeface="BIZ UDPゴシック" panose="020B0400000000000000" pitchFamily="50" charset="-128"/>
              <a:ea typeface="BIZ UDPゴシック" panose="020B0400000000000000" pitchFamily="50" charset="-128"/>
            </a:endParaRPr>
          </a:p>
        </p:txBody>
      </p:sp>
      <p:cxnSp>
        <p:nvCxnSpPr>
          <p:cNvPr id="14" name="直線矢印コネクタ 13">
            <a:extLst>
              <a:ext uri="{FF2B5EF4-FFF2-40B4-BE49-F238E27FC236}">
                <a16:creationId xmlns:a16="http://schemas.microsoft.com/office/drawing/2014/main" id="{A2973EBD-B4C3-D0AD-4466-CD6B142C18D3}"/>
              </a:ext>
            </a:extLst>
          </p:cNvPr>
          <p:cNvCxnSpPr>
            <a:cxnSpLocks/>
          </p:cNvCxnSpPr>
          <p:nvPr/>
        </p:nvCxnSpPr>
        <p:spPr>
          <a:xfrm>
            <a:off x="4473325" y="2708035"/>
            <a:ext cx="203549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BD39CC2D-2D59-E44C-CD8B-4EE1A134CB4C}"/>
              </a:ext>
            </a:extLst>
          </p:cNvPr>
          <p:cNvSpPr txBox="1"/>
          <p:nvPr/>
        </p:nvSpPr>
        <p:spPr>
          <a:xfrm>
            <a:off x="2687359" y="3094896"/>
            <a:ext cx="1591475"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三井物産・機械部</a:t>
            </a:r>
          </a:p>
        </p:txBody>
      </p:sp>
      <p:sp>
        <p:nvSpPr>
          <p:cNvPr id="21" name="四角形: 角を丸くする 20">
            <a:extLst>
              <a:ext uri="{FF2B5EF4-FFF2-40B4-BE49-F238E27FC236}">
                <a16:creationId xmlns:a16="http://schemas.microsoft.com/office/drawing/2014/main" id="{0BD1BEC3-EF58-F9CD-282B-A3C1237E4270}"/>
              </a:ext>
            </a:extLst>
          </p:cNvPr>
          <p:cNvSpPr/>
          <p:nvPr/>
        </p:nvSpPr>
        <p:spPr>
          <a:xfrm>
            <a:off x="9802015" y="794728"/>
            <a:ext cx="2021840" cy="83853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三井物産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佐藤吉之助</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23" name="四角形: 角を丸くする 22">
            <a:extLst>
              <a:ext uri="{FF2B5EF4-FFF2-40B4-BE49-F238E27FC236}">
                <a16:creationId xmlns:a16="http://schemas.microsoft.com/office/drawing/2014/main" id="{DBCCCEC2-4E9D-CACF-29C1-FF51B7B87604}"/>
              </a:ext>
            </a:extLst>
          </p:cNvPr>
          <p:cNvSpPr/>
          <p:nvPr/>
        </p:nvSpPr>
        <p:spPr>
          <a:xfrm>
            <a:off x="9802015" y="1767623"/>
            <a:ext cx="2021840" cy="8385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三井船舶</a:t>
            </a:r>
            <a:endParaRPr lang="en-US" altLang="ja-JP" sz="20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2000" dirty="0">
                <a:solidFill>
                  <a:schemeClr val="bg1"/>
                </a:solidFill>
                <a:latin typeface="BIZ UDPゴシック" panose="020B0400000000000000" pitchFamily="50" charset="-128"/>
                <a:ea typeface="BIZ UDPゴシック" panose="020B0400000000000000" pitchFamily="50" charset="-128"/>
              </a:rPr>
              <a:t>本間次郎</a:t>
            </a:r>
            <a:endParaRPr lang="en-US" altLang="ja-JP" sz="2400" dirty="0">
              <a:solidFill>
                <a:schemeClr val="bg1"/>
              </a:solidFill>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D1CB780C-928F-65BE-CDCD-243BB4504A81}"/>
              </a:ext>
            </a:extLst>
          </p:cNvPr>
          <p:cNvSpPr txBox="1"/>
          <p:nvPr/>
        </p:nvSpPr>
        <p:spPr>
          <a:xfrm>
            <a:off x="10024177" y="486051"/>
            <a:ext cx="1577515"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米国の専門家</a:t>
            </a:r>
          </a:p>
        </p:txBody>
      </p:sp>
      <p:sp>
        <p:nvSpPr>
          <p:cNvPr id="26" name="四角形: 角を丸くする 25">
            <a:extLst>
              <a:ext uri="{FF2B5EF4-FFF2-40B4-BE49-F238E27FC236}">
                <a16:creationId xmlns:a16="http://schemas.microsoft.com/office/drawing/2014/main" id="{971B9B39-EB5D-3925-91C9-C4D0DD444A8D}"/>
              </a:ext>
            </a:extLst>
          </p:cNvPr>
          <p:cNvSpPr/>
          <p:nvPr/>
        </p:nvSpPr>
        <p:spPr>
          <a:xfrm>
            <a:off x="9802014" y="2738573"/>
            <a:ext cx="2021840" cy="83853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三菱商事</a:t>
            </a:r>
            <a:endParaRPr lang="en-US" altLang="ja-JP" sz="20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2000" dirty="0">
                <a:solidFill>
                  <a:schemeClr val="bg1"/>
                </a:solidFill>
                <a:latin typeface="BIZ UDPゴシック" panose="020B0400000000000000" pitchFamily="50" charset="-128"/>
                <a:ea typeface="BIZ UDPゴシック" panose="020B0400000000000000" pitchFamily="50" charset="-128"/>
              </a:rPr>
              <a:t>井上陽一</a:t>
            </a:r>
            <a:endParaRPr lang="en-US" altLang="ja-JP" sz="2400" dirty="0">
              <a:solidFill>
                <a:schemeClr val="bg1"/>
              </a:solidFill>
              <a:latin typeface="BIZ UDPゴシック" panose="020B0400000000000000" pitchFamily="50" charset="-128"/>
              <a:ea typeface="BIZ UDPゴシック" panose="020B0400000000000000" pitchFamily="50" charset="-128"/>
            </a:endParaRPr>
          </a:p>
        </p:txBody>
      </p:sp>
      <p:sp>
        <p:nvSpPr>
          <p:cNvPr id="28" name="テキスト ボックス 27">
            <a:extLst>
              <a:ext uri="{FF2B5EF4-FFF2-40B4-BE49-F238E27FC236}">
                <a16:creationId xmlns:a16="http://schemas.microsoft.com/office/drawing/2014/main" id="{D2047F5A-F669-3D33-B2B4-3A1C09E22900}"/>
              </a:ext>
            </a:extLst>
          </p:cNvPr>
          <p:cNvSpPr txBox="1"/>
          <p:nvPr/>
        </p:nvSpPr>
        <p:spPr>
          <a:xfrm>
            <a:off x="2289326" y="4691019"/>
            <a:ext cx="2353946"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日本海軍武官室</a:t>
            </a:r>
          </a:p>
        </p:txBody>
      </p:sp>
      <p:sp>
        <p:nvSpPr>
          <p:cNvPr id="29" name="四角形: 角を丸くする 28">
            <a:extLst>
              <a:ext uri="{FF2B5EF4-FFF2-40B4-BE49-F238E27FC236}">
                <a16:creationId xmlns:a16="http://schemas.microsoft.com/office/drawing/2014/main" id="{CDADE3F5-024C-4BFF-83A2-70DD0D7862C8}"/>
              </a:ext>
            </a:extLst>
          </p:cNvPr>
          <p:cNvSpPr/>
          <p:nvPr/>
        </p:nvSpPr>
        <p:spPr>
          <a:xfrm>
            <a:off x="2142909" y="1352077"/>
            <a:ext cx="2771188" cy="3357720"/>
          </a:xfrm>
          <a:prstGeom prst="roundRect">
            <a:avLst>
              <a:gd name="adj" fmla="val 67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A5E813F7-90A5-EE6B-0E5B-ED8877A8DE94}"/>
              </a:ext>
            </a:extLst>
          </p:cNvPr>
          <p:cNvSpPr/>
          <p:nvPr/>
        </p:nvSpPr>
        <p:spPr>
          <a:xfrm>
            <a:off x="9802014" y="3733025"/>
            <a:ext cx="2021840" cy="838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同盟通信</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佐々木凛一</a:t>
            </a:r>
            <a:endParaRPr lang="en-US" altLang="ja-JP" dirty="0">
              <a:solidFill>
                <a:schemeClr val="bg1"/>
              </a:solidFill>
              <a:latin typeface="BIZ UDPゴシック" panose="020B0400000000000000" pitchFamily="50" charset="-128"/>
              <a:ea typeface="BIZ UDPゴシック" panose="020B0400000000000000" pitchFamily="50" charset="-128"/>
            </a:endParaRPr>
          </a:p>
        </p:txBody>
      </p:sp>
      <p:sp>
        <p:nvSpPr>
          <p:cNvPr id="31" name="四角形: 角を丸くする 30">
            <a:extLst>
              <a:ext uri="{FF2B5EF4-FFF2-40B4-BE49-F238E27FC236}">
                <a16:creationId xmlns:a16="http://schemas.microsoft.com/office/drawing/2014/main" id="{DABD2726-D7F2-8486-6E9A-107A9865D60C}"/>
              </a:ext>
            </a:extLst>
          </p:cNvPr>
          <p:cNvSpPr/>
          <p:nvPr/>
        </p:nvSpPr>
        <p:spPr>
          <a:xfrm>
            <a:off x="9802014" y="4672230"/>
            <a:ext cx="2021840" cy="838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朝日新聞</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渡辺紳一郎</a:t>
            </a:r>
            <a:endParaRPr lang="en-US" altLang="ja-JP" dirty="0">
              <a:solidFill>
                <a:schemeClr val="bg1"/>
              </a:solidFill>
              <a:latin typeface="BIZ UDPゴシック" panose="020B0400000000000000" pitchFamily="50" charset="-128"/>
              <a:ea typeface="BIZ UDPゴシック" panose="020B0400000000000000" pitchFamily="50" charset="-128"/>
            </a:endParaRPr>
          </a:p>
        </p:txBody>
      </p:sp>
      <p:sp>
        <p:nvSpPr>
          <p:cNvPr id="32" name="四角形: 角を丸くする 31">
            <a:extLst>
              <a:ext uri="{FF2B5EF4-FFF2-40B4-BE49-F238E27FC236}">
                <a16:creationId xmlns:a16="http://schemas.microsoft.com/office/drawing/2014/main" id="{DE9267C8-580C-4BCE-F989-6CEF1A6A818B}"/>
              </a:ext>
            </a:extLst>
          </p:cNvPr>
          <p:cNvSpPr/>
          <p:nvPr/>
        </p:nvSpPr>
        <p:spPr>
          <a:xfrm>
            <a:off x="9802358" y="5618828"/>
            <a:ext cx="2021840" cy="838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讀賣新聞</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dirty="0">
                <a:solidFill>
                  <a:schemeClr val="bg1"/>
                </a:solidFill>
                <a:latin typeface="BIZ UDPゴシック" panose="020B0400000000000000" pitchFamily="50" charset="-128"/>
                <a:ea typeface="BIZ UDPゴシック" panose="020B0400000000000000" pitchFamily="50" charset="-128"/>
              </a:rPr>
              <a:t>喜多村浩</a:t>
            </a:r>
            <a:endParaRPr lang="en-US" altLang="ja-JP" dirty="0">
              <a:solidFill>
                <a:schemeClr val="bg1"/>
              </a:solidFill>
              <a:latin typeface="BIZ UDPゴシック" panose="020B0400000000000000" pitchFamily="50" charset="-128"/>
              <a:ea typeface="BIZ UDPゴシック" panose="020B0400000000000000" pitchFamily="50" charset="-128"/>
            </a:endParaRPr>
          </a:p>
        </p:txBody>
      </p:sp>
      <p:sp>
        <p:nvSpPr>
          <p:cNvPr id="33" name="テキスト ボックス 32">
            <a:extLst>
              <a:ext uri="{FF2B5EF4-FFF2-40B4-BE49-F238E27FC236}">
                <a16:creationId xmlns:a16="http://schemas.microsoft.com/office/drawing/2014/main" id="{23B3CA7B-C162-AAB0-4888-4DFC01DA40CB}"/>
              </a:ext>
            </a:extLst>
          </p:cNvPr>
          <p:cNvSpPr txBox="1"/>
          <p:nvPr/>
        </p:nvSpPr>
        <p:spPr>
          <a:xfrm>
            <a:off x="156280" y="2333694"/>
            <a:ext cx="1906880" cy="923330"/>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米英の</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原爆開発を探知</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（公開情報）</a:t>
            </a:r>
            <a:endParaRPr kumimoji="1" lang="ja-JP" altLang="en-US" dirty="0">
              <a:latin typeface="BIZ UDPゴシック" panose="020B0400000000000000" pitchFamily="50" charset="-128"/>
              <a:ea typeface="BIZ UDPゴシック" panose="020B0400000000000000" pitchFamily="50" charset="-128"/>
            </a:endParaRPr>
          </a:p>
        </p:txBody>
      </p:sp>
      <p:sp>
        <p:nvSpPr>
          <p:cNvPr id="35" name="矢印: 右 34">
            <a:extLst>
              <a:ext uri="{FF2B5EF4-FFF2-40B4-BE49-F238E27FC236}">
                <a16:creationId xmlns:a16="http://schemas.microsoft.com/office/drawing/2014/main" id="{5A6E10DD-F7AE-1E95-4D3D-01301898E5F3}"/>
              </a:ext>
            </a:extLst>
          </p:cNvPr>
          <p:cNvSpPr/>
          <p:nvPr/>
        </p:nvSpPr>
        <p:spPr>
          <a:xfrm rot="10800000">
            <a:off x="1933013" y="2533098"/>
            <a:ext cx="484646" cy="27699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5BB738D-FFAE-1635-14F6-4B3505EAA223}"/>
              </a:ext>
            </a:extLst>
          </p:cNvPr>
          <p:cNvSpPr txBox="1"/>
          <p:nvPr/>
        </p:nvSpPr>
        <p:spPr>
          <a:xfrm>
            <a:off x="6675250" y="1316240"/>
            <a:ext cx="2563845"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小野寺誠大佐</a:t>
            </a:r>
          </a:p>
        </p:txBody>
      </p:sp>
      <p:pic>
        <p:nvPicPr>
          <p:cNvPr id="9222" name="Picture 6" descr="ソ連参戦情報の「小野寺電」 「大本営に着信」参謀が証言書簡 | 戦車のブログ">
            <a:extLst>
              <a:ext uri="{FF2B5EF4-FFF2-40B4-BE49-F238E27FC236}">
                <a16:creationId xmlns:a16="http://schemas.microsoft.com/office/drawing/2014/main" id="{652E5381-E085-30F4-0E3B-3FEB1CB3D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818" y="1772696"/>
            <a:ext cx="3003884" cy="4005179"/>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D0EA8E64-CF99-3ACA-AD27-9AEE8679F835}"/>
              </a:ext>
            </a:extLst>
          </p:cNvPr>
          <p:cNvSpPr/>
          <p:nvPr/>
        </p:nvSpPr>
        <p:spPr>
          <a:xfrm>
            <a:off x="1079491" y="5414111"/>
            <a:ext cx="1603123" cy="8385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山下汽船</a:t>
            </a:r>
            <a:endParaRPr kumimoji="1" lang="en-US" altLang="ja-JP" sz="2000"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大槻孝治</a:t>
            </a:r>
          </a:p>
        </p:txBody>
      </p:sp>
      <p:sp>
        <p:nvSpPr>
          <p:cNvPr id="41" name="四角形: 角を丸くする 40">
            <a:extLst>
              <a:ext uri="{FF2B5EF4-FFF2-40B4-BE49-F238E27FC236}">
                <a16:creationId xmlns:a16="http://schemas.microsoft.com/office/drawing/2014/main" id="{426BDCC9-4C7E-CDB1-4AB5-DC112279E71F}"/>
              </a:ext>
            </a:extLst>
          </p:cNvPr>
          <p:cNvSpPr/>
          <p:nvPr/>
        </p:nvSpPr>
        <p:spPr>
          <a:xfrm>
            <a:off x="2845469" y="5414111"/>
            <a:ext cx="1896705" cy="8385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BIZ UDPゴシック" panose="020B0400000000000000" pitchFamily="50" charset="-128"/>
                <a:ea typeface="BIZ UDPゴシック" panose="020B0400000000000000" pitchFamily="50" charset="-128"/>
              </a:rPr>
              <a:t>横浜正金銀行</a:t>
            </a:r>
            <a:endParaRPr kumimoji="1" lang="en-US" altLang="ja-JP" sz="20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奥村俊吾</a:t>
            </a:r>
          </a:p>
        </p:txBody>
      </p:sp>
      <p:sp>
        <p:nvSpPr>
          <p:cNvPr id="43" name="四角形: 角を丸くする 42">
            <a:extLst>
              <a:ext uri="{FF2B5EF4-FFF2-40B4-BE49-F238E27FC236}">
                <a16:creationId xmlns:a16="http://schemas.microsoft.com/office/drawing/2014/main" id="{5B7BCCF2-1BA0-7BB8-ECC3-6F89160FDF29}"/>
              </a:ext>
            </a:extLst>
          </p:cNvPr>
          <p:cNvSpPr/>
          <p:nvPr/>
        </p:nvSpPr>
        <p:spPr>
          <a:xfrm>
            <a:off x="976862" y="5204340"/>
            <a:ext cx="4030267" cy="1198247"/>
          </a:xfrm>
          <a:prstGeom prst="roundRect">
            <a:avLst>
              <a:gd name="adj" fmla="val 1259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7E429805-F501-FE6C-31C5-A0432AD38A87}"/>
              </a:ext>
            </a:extLst>
          </p:cNvPr>
          <p:cNvCxnSpPr>
            <a:cxnSpLocks/>
          </p:cNvCxnSpPr>
          <p:nvPr/>
        </p:nvCxnSpPr>
        <p:spPr>
          <a:xfrm flipV="1">
            <a:off x="5007129" y="4962889"/>
            <a:ext cx="1501689" cy="86550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0B4CE000-DB10-57AF-C00E-BFDB88CAC9FC}"/>
              </a:ext>
            </a:extLst>
          </p:cNvPr>
          <p:cNvSpPr txBox="1"/>
          <p:nvPr/>
        </p:nvSpPr>
        <p:spPr>
          <a:xfrm>
            <a:off x="485164" y="4874499"/>
            <a:ext cx="150168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日本公使館</a:t>
            </a:r>
          </a:p>
        </p:txBody>
      </p:sp>
      <p:sp>
        <p:nvSpPr>
          <p:cNvPr id="7" name="テキスト ボックス 6">
            <a:extLst>
              <a:ext uri="{FF2B5EF4-FFF2-40B4-BE49-F238E27FC236}">
                <a16:creationId xmlns:a16="http://schemas.microsoft.com/office/drawing/2014/main" id="{88A1EF96-7A6F-7F8E-5EB5-C5575FA90586}"/>
              </a:ext>
            </a:extLst>
          </p:cNvPr>
          <p:cNvSpPr txBox="1"/>
          <p:nvPr/>
        </p:nvSpPr>
        <p:spPr>
          <a:xfrm>
            <a:off x="4791655" y="700835"/>
            <a:ext cx="203432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暗号通信分の起案・翻訳</a:t>
            </a:r>
          </a:p>
        </p:txBody>
      </p:sp>
    </p:spTree>
    <p:extLst>
      <p:ext uri="{BB962C8B-B14F-4D97-AF65-F5344CB8AC3E}">
        <p14:creationId xmlns:p14="http://schemas.microsoft.com/office/powerpoint/2010/main" val="719663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ストックホルム日本陸軍武官室</a:t>
            </a:r>
          </a:p>
        </p:txBody>
      </p:sp>
      <p:sp>
        <p:nvSpPr>
          <p:cNvPr id="12" name="テキスト ボックス 11">
            <a:extLst>
              <a:ext uri="{FF2B5EF4-FFF2-40B4-BE49-F238E27FC236}">
                <a16:creationId xmlns:a16="http://schemas.microsoft.com/office/drawing/2014/main" id="{91092AC8-FC23-36CF-E888-53D1DBD66D07}"/>
              </a:ext>
            </a:extLst>
          </p:cNvPr>
          <p:cNvSpPr txBox="1"/>
          <p:nvPr/>
        </p:nvSpPr>
        <p:spPr>
          <a:xfrm>
            <a:off x="4439920" y="5643810"/>
            <a:ext cx="3352800" cy="430887"/>
          </a:xfrm>
          <a:prstGeom prst="rect">
            <a:avLst/>
          </a:prstGeom>
          <a:noFill/>
        </p:spPr>
        <p:txBody>
          <a:bodyPr wrap="square">
            <a:spAutoFit/>
          </a:bodyPr>
          <a:lstStyle/>
          <a:p>
            <a:pPr algn="ctr"/>
            <a:r>
              <a:rPr lang="en-US" altLang="ja-JP" sz="1050" dirty="0">
                <a:latin typeface="Amasis MT Pro Black" panose="02040A04050005020304" pitchFamily="18" charset="0"/>
              </a:rPr>
              <a:t>※Source : nippon.com</a:t>
            </a:r>
            <a:r>
              <a:rPr lang="ja-JP" altLang="en-US" sz="1050" dirty="0">
                <a:latin typeface="Amasis MT Pro Black" panose="02040A04050005020304" pitchFamily="18" charset="0"/>
              </a:rPr>
              <a:t> </a:t>
            </a:r>
            <a:r>
              <a:rPr lang="en-US" altLang="ja-JP" sz="1050" dirty="0">
                <a:latin typeface="Amasis MT Pro Black" panose="02040A04050005020304" pitchFamily="18" charset="0"/>
              </a:rPr>
              <a:t>2016</a:t>
            </a:r>
            <a:r>
              <a:rPr lang="ja-JP" altLang="en-US" sz="1050" dirty="0">
                <a:latin typeface="Amasis MT Pro Black" panose="02040A04050005020304" pitchFamily="18" charset="0"/>
              </a:rPr>
              <a:t>年</a:t>
            </a:r>
            <a:r>
              <a:rPr lang="en-US" altLang="ja-JP" sz="1050" dirty="0">
                <a:latin typeface="Amasis MT Pro Black" panose="02040A04050005020304" pitchFamily="18" charset="0"/>
              </a:rPr>
              <a:t>12</a:t>
            </a:r>
            <a:r>
              <a:rPr lang="ja-JP" altLang="en-US" sz="1050" dirty="0">
                <a:latin typeface="Amasis MT Pro Black" panose="02040A04050005020304" pitchFamily="18" charset="0"/>
              </a:rPr>
              <a:t>月岡部伸氏撮影</a:t>
            </a:r>
            <a:endParaRPr lang="en-US" altLang="ja-JP" sz="1050" dirty="0">
              <a:solidFill>
                <a:srgbClr val="C00000"/>
              </a:solidFill>
              <a:latin typeface="Amasis MT Pro Black" panose="02040A04050005020304" pitchFamily="18" charset="0"/>
            </a:endParaRPr>
          </a:p>
          <a:p>
            <a:pPr algn="ctr"/>
            <a:r>
              <a:rPr lang="en-US" altLang="ja-JP" sz="1050" dirty="0">
                <a:latin typeface="Amasis MT Pro Black" panose="02040A04050005020304" pitchFamily="18" charset="0"/>
              </a:rPr>
              <a:t> </a:t>
            </a:r>
            <a:r>
              <a:rPr lang="en-US" altLang="ja-JP" sz="900" dirty="0">
                <a:latin typeface="Amasis MT Pro Black" panose="02040A04050005020304" pitchFamily="18" charset="0"/>
              </a:rPr>
              <a:t>https://www.nippon.com/ja/japan-topics/c07306/</a:t>
            </a:r>
            <a:endParaRPr lang="ja-JP" altLang="en-US" sz="1050" dirty="0">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3239116B-4E4F-5401-BB97-269BDF4865C6}"/>
              </a:ext>
            </a:extLst>
          </p:cNvPr>
          <p:cNvSpPr txBox="1"/>
          <p:nvPr/>
        </p:nvSpPr>
        <p:spPr>
          <a:xfrm>
            <a:off x="4936808" y="978426"/>
            <a:ext cx="2245360"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ストックホルム</a:t>
            </a:r>
            <a:endParaRPr kumimoji="1"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日本陸軍武官室</a:t>
            </a:r>
          </a:p>
        </p:txBody>
      </p:sp>
      <p:pic>
        <p:nvPicPr>
          <p:cNvPr id="11266" name="Picture 2" descr="終戦工作打診について小野寺とプリンス・カール・ベルナドッテらが協議した日本陸軍武官室があったストックホルム市リネーガータン38のアパート。5階左の出窓のある部屋が武官室（2016年12月、筆者撮影）">
            <a:extLst>
              <a:ext uri="{FF2B5EF4-FFF2-40B4-BE49-F238E27FC236}">
                <a16:creationId xmlns:a16="http://schemas.microsoft.com/office/drawing/2014/main" id="{D50C2F90-3E32-7208-EC79-32B842D79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533" y="1532721"/>
            <a:ext cx="3089910" cy="4119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49089F3B-213E-87A0-F23F-31951423AAC6}"/>
              </a:ext>
            </a:extLst>
          </p:cNvPr>
          <p:cNvSpPr/>
          <p:nvPr/>
        </p:nvSpPr>
        <p:spPr>
          <a:xfrm>
            <a:off x="629920" y="5239665"/>
            <a:ext cx="2326640" cy="522136"/>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ハンガリー駐在武官</a:t>
            </a:r>
            <a:endParaRPr kumimoji="1" lang="en-US" altLang="ja-JP" sz="16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1600" b="0" i="0" dirty="0">
                <a:solidFill>
                  <a:schemeClr val="bg1"/>
                </a:solidFill>
                <a:effectLst/>
                <a:latin typeface="BIZ UDPゴシック" panose="020B0400000000000000" pitchFamily="50" charset="-128"/>
                <a:ea typeface="BIZ UDPゴシック" panose="020B0400000000000000" pitchFamily="50" charset="-128"/>
              </a:rPr>
              <a:t>ヴェチケンジー</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8E2306C9-D39C-39A4-3437-3C968DFD05E7}"/>
              </a:ext>
            </a:extLst>
          </p:cNvPr>
          <p:cNvSpPr/>
          <p:nvPr/>
        </p:nvSpPr>
        <p:spPr>
          <a:xfrm>
            <a:off x="8507096" y="2017864"/>
            <a:ext cx="2933064" cy="522136"/>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ドイツ親衛隊・海外情報局</a:t>
            </a:r>
            <a:endParaRPr lang="en-US" altLang="ja-JP" sz="1600" b="0" i="0" dirty="0">
              <a:effectLst/>
              <a:latin typeface="BIZ UDPゴシック" panose="020B0400000000000000" pitchFamily="50" charset="-128"/>
              <a:ea typeface="BIZ UDPゴシック" panose="020B0400000000000000" pitchFamily="50" charset="-128"/>
            </a:endParaRPr>
          </a:p>
          <a:p>
            <a:pPr algn="ctr"/>
            <a:r>
              <a:rPr lang="ja-JP" altLang="en-US" sz="1600" b="0" i="0" dirty="0">
                <a:effectLst/>
                <a:latin typeface="BIZ UDPゴシック" panose="020B0400000000000000" pitchFamily="50" charset="-128"/>
                <a:ea typeface="BIZ UDPゴシック" panose="020B0400000000000000" pitchFamily="50" charset="-128"/>
              </a:rPr>
              <a:t>カール・ハインツ・クレーマー</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19" name="四角形: 角を丸くする 18">
            <a:extLst>
              <a:ext uri="{FF2B5EF4-FFF2-40B4-BE49-F238E27FC236}">
                <a16:creationId xmlns:a16="http://schemas.microsoft.com/office/drawing/2014/main" id="{3F4AAB38-786C-C714-D558-EB57024CBE18}"/>
              </a:ext>
            </a:extLst>
          </p:cNvPr>
          <p:cNvSpPr/>
          <p:nvPr/>
        </p:nvSpPr>
        <p:spPr>
          <a:xfrm>
            <a:off x="8517256" y="4214628"/>
            <a:ext cx="2933064" cy="55864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0" i="0" dirty="0">
                <a:effectLst/>
                <a:latin typeface="BIZ UDPゴシック" panose="020B0400000000000000" pitchFamily="50" charset="-128"/>
                <a:ea typeface="BIZ UDPゴシック" panose="020B0400000000000000" pitchFamily="50" charset="-128"/>
              </a:rPr>
              <a:t>フランス駐在武官</a:t>
            </a:r>
            <a:endParaRPr lang="en-US" altLang="ja-JP" sz="1600" b="0" i="0" dirty="0">
              <a:effectLst/>
              <a:latin typeface="BIZ UDPゴシック" panose="020B0400000000000000" pitchFamily="50" charset="-128"/>
              <a:ea typeface="BIZ UDPゴシック" panose="020B0400000000000000" pitchFamily="50" charset="-128"/>
            </a:endParaRPr>
          </a:p>
          <a:p>
            <a:pPr algn="ctr"/>
            <a:r>
              <a:rPr lang="ja-JP" altLang="en-US" sz="1600" b="0" i="0" dirty="0">
                <a:effectLst/>
                <a:latin typeface="BIZ UDPゴシック" panose="020B0400000000000000" pitchFamily="50" charset="-128"/>
                <a:ea typeface="BIZ UDPゴシック" panose="020B0400000000000000" pitchFamily="50" charset="-128"/>
              </a:rPr>
              <a:t>ピエール・ガルニエ少佐</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sp>
        <p:nvSpPr>
          <p:cNvPr id="20" name="四角形: 角を丸くする 19">
            <a:extLst>
              <a:ext uri="{FF2B5EF4-FFF2-40B4-BE49-F238E27FC236}">
                <a16:creationId xmlns:a16="http://schemas.microsoft.com/office/drawing/2014/main" id="{3B25402E-D4E0-DC72-5089-CE0F37A69DB8}"/>
              </a:ext>
            </a:extLst>
          </p:cNvPr>
          <p:cNvSpPr/>
          <p:nvPr/>
        </p:nvSpPr>
        <p:spPr>
          <a:xfrm>
            <a:off x="8507096" y="3149675"/>
            <a:ext cx="2933064" cy="55864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0" i="0" dirty="0">
                <a:effectLst/>
                <a:latin typeface="BIZ UDPゴシック" panose="020B0400000000000000" pitchFamily="50" charset="-128"/>
                <a:ea typeface="BIZ UDPゴシック" panose="020B0400000000000000" pitchFamily="50" charset="-128"/>
              </a:rPr>
              <a:t>エストニア陸軍参謀本部</a:t>
            </a:r>
            <a:endParaRPr lang="en-US" altLang="ja-JP" sz="1600" b="0" i="0" dirty="0">
              <a:effectLst/>
              <a:latin typeface="BIZ UDPゴシック" panose="020B0400000000000000" pitchFamily="50" charset="-128"/>
              <a:ea typeface="BIZ UDPゴシック" panose="020B0400000000000000" pitchFamily="50" charset="-128"/>
            </a:endParaRPr>
          </a:p>
          <a:p>
            <a:pPr algn="ctr"/>
            <a:r>
              <a:rPr lang="ja-JP" altLang="en-US" sz="1600" b="0" i="0" dirty="0">
                <a:effectLst/>
                <a:latin typeface="BIZ UDPゴシック" panose="020B0400000000000000" pitchFamily="50" charset="-128"/>
                <a:ea typeface="BIZ UDPゴシック" panose="020B0400000000000000" pitchFamily="50" charset="-128"/>
              </a:rPr>
              <a:t>情報部長・マーシング</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cxnSp>
        <p:nvCxnSpPr>
          <p:cNvPr id="22" name="直線矢印コネクタ 21">
            <a:extLst>
              <a:ext uri="{FF2B5EF4-FFF2-40B4-BE49-F238E27FC236}">
                <a16:creationId xmlns:a16="http://schemas.microsoft.com/office/drawing/2014/main" id="{FF19BBCE-9832-08DB-5C97-2C791E7C00EB}"/>
              </a:ext>
            </a:extLst>
          </p:cNvPr>
          <p:cNvCxnSpPr>
            <a:cxnSpLocks/>
            <a:stCxn id="20" idx="2"/>
            <a:endCxn id="19" idx="0"/>
          </p:cNvCxnSpPr>
          <p:nvPr/>
        </p:nvCxnSpPr>
        <p:spPr>
          <a:xfrm>
            <a:off x="9973628" y="3708324"/>
            <a:ext cx="10160" cy="50630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0F6001D-A937-E77E-E6CF-5B74D29CC0D2}"/>
              </a:ext>
            </a:extLst>
          </p:cNvPr>
          <p:cNvCxnSpPr>
            <a:stCxn id="20" idx="1"/>
          </p:cNvCxnSpPr>
          <p:nvPr/>
        </p:nvCxnSpPr>
        <p:spPr>
          <a:xfrm flipH="1" flipV="1">
            <a:off x="7604443" y="3428999"/>
            <a:ext cx="90265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4148CCC6-B857-2B20-3CCA-420D0DA55D8D}"/>
              </a:ext>
            </a:extLst>
          </p:cNvPr>
          <p:cNvCxnSpPr>
            <a:stCxn id="19" idx="1"/>
          </p:cNvCxnSpPr>
          <p:nvPr/>
        </p:nvCxnSpPr>
        <p:spPr>
          <a:xfrm flipH="1" flipV="1">
            <a:off x="7604443" y="4493952"/>
            <a:ext cx="91281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1BA1B16-B9BC-8F7B-B24F-E94374724C21}"/>
              </a:ext>
            </a:extLst>
          </p:cNvPr>
          <p:cNvCxnSpPr>
            <a:endCxn id="17" idx="1"/>
          </p:cNvCxnSpPr>
          <p:nvPr/>
        </p:nvCxnSpPr>
        <p:spPr>
          <a:xfrm>
            <a:off x="7604443" y="2278932"/>
            <a:ext cx="90265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D595C31C-50E7-8F0F-6ED0-C8B36DD2038D}"/>
              </a:ext>
            </a:extLst>
          </p:cNvPr>
          <p:cNvSpPr txBox="1"/>
          <p:nvPr/>
        </p:nvSpPr>
        <p:spPr>
          <a:xfrm>
            <a:off x="629920" y="6209063"/>
            <a:ext cx="2326640" cy="338554"/>
          </a:xfrm>
          <a:prstGeom prst="rect">
            <a:avLst/>
          </a:prstGeom>
          <a:noFill/>
        </p:spPr>
        <p:txBody>
          <a:bodyPr wrap="square">
            <a:spAutoFit/>
          </a:bodyPr>
          <a:lstStyle/>
          <a:p>
            <a:pPr algn="ct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ジョセフ・フィリップ</a:t>
            </a:r>
            <a:endParaRPr lang="ja-JP" altLang="en-US" sz="1600" dirty="0">
              <a:latin typeface="BIZ UDPゴシック" panose="020B0400000000000000" pitchFamily="50" charset="-128"/>
              <a:ea typeface="BIZ UDPゴシック" panose="020B0400000000000000" pitchFamily="50" charset="-128"/>
            </a:endParaRPr>
          </a:p>
        </p:txBody>
      </p:sp>
      <p:cxnSp>
        <p:nvCxnSpPr>
          <p:cNvPr id="38" name="直線矢印コネクタ 37">
            <a:extLst>
              <a:ext uri="{FF2B5EF4-FFF2-40B4-BE49-F238E27FC236}">
                <a16:creationId xmlns:a16="http://schemas.microsoft.com/office/drawing/2014/main" id="{F22B3847-F664-39C2-6C53-530BE5B2D353}"/>
              </a:ext>
            </a:extLst>
          </p:cNvPr>
          <p:cNvCxnSpPr>
            <a:cxnSpLocks/>
            <a:stCxn id="10" idx="2"/>
            <a:endCxn id="36" idx="0"/>
          </p:cNvCxnSpPr>
          <p:nvPr/>
        </p:nvCxnSpPr>
        <p:spPr>
          <a:xfrm>
            <a:off x="1793240" y="5761801"/>
            <a:ext cx="0" cy="4472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04D6FB4E-06FA-9F1C-824D-4CB85F9E47B3}"/>
              </a:ext>
            </a:extLst>
          </p:cNvPr>
          <p:cNvCxnSpPr>
            <a:stCxn id="10" idx="3"/>
          </p:cNvCxnSpPr>
          <p:nvPr/>
        </p:nvCxnSpPr>
        <p:spPr>
          <a:xfrm>
            <a:off x="2956560" y="5500733"/>
            <a:ext cx="155797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9701AEC8-D7D8-906C-44A0-1541B7844FD0}"/>
              </a:ext>
            </a:extLst>
          </p:cNvPr>
          <p:cNvSpPr/>
          <p:nvPr/>
        </p:nvSpPr>
        <p:spPr>
          <a:xfrm rot="20289638">
            <a:off x="7910512" y="5274871"/>
            <a:ext cx="2133600" cy="816570"/>
          </a:xfrm>
          <a:custGeom>
            <a:avLst/>
            <a:gdLst>
              <a:gd name="connsiteX0" fmla="*/ 0 w 2133600"/>
              <a:gd name="connsiteY0" fmla="*/ 408285 h 816570"/>
              <a:gd name="connsiteX1" fmla="*/ 1066800 w 2133600"/>
              <a:gd name="connsiteY1" fmla="*/ 0 h 816570"/>
              <a:gd name="connsiteX2" fmla="*/ 2133600 w 2133600"/>
              <a:gd name="connsiteY2" fmla="*/ 408285 h 816570"/>
              <a:gd name="connsiteX3" fmla="*/ 1066800 w 2133600"/>
              <a:gd name="connsiteY3" fmla="*/ 816570 h 816570"/>
              <a:gd name="connsiteX4" fmla="*/ 0 w 2133600"/>
              <a:gd name="connsiteY4" fmla="*/ 408285 h 81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816570" fill="none" extrusionOk="0">
                <a:moveTo>
                  <a:pt x="0" y="408285"/>
                </a:moveTo>
                <a:cubicBezTo>
                  <a:pt x="28306" y="195345"/>
                  <a:pt x="534961" y="10677"/>
                  <a:pt x="1066800" y="0"/>
                </a:cubicBezTo>
                <a:cubicBezTo>
                  <a:pt x="1669066" y="3466"/>
                  <a:pt x="2129927" y="155610"/>
                  <a:pt x="2133600" y="408285"/>
                </a:cubicBezTo>
                <a:cubicBezTo>
                  <a:pt x="2084994" y="607615"/>
                  <a:pt x="1660088" y="866991"/>
                  <a:pt x="1066800" y="816570"/>
                </a:cubicBezTo>
                <a:cubicBezTo>
                  <a:pt x="466048" y="879559"/>
                  <a:pt x="11373" y="614817"/>
                  <a:pt x="0" y="408285"/>
                </a:cubicBezTo>
                <a:close/>
              </a:path>
              <a:path w="2133600" h="816570" stroke="0" extrusionOk="0">
                <a:moveTo>
                  <a:pt x="0" y="408285"/>
                </a:moveTo>
                <a:cubicBezTo>
                  <a:pt x="-76119" y="176086"/>
                  <a:pt x="421376" y="-52007"/>
                  <a:pt x="1066800" y="0"/>
                </a:cubicBezTo>
                <a:cubicBezTo>
                  <a:pt x="1612522" y="34956"/>
                  <a:pt x="2130371" y="186520"/>
                  <a:pt x="2133600" y="408285"/>
                </a:cubicBezTo>
                <a:cubicBezTo>
                  <a:pt x="2119610" y="646265"/>
                  <a:pt x="1580478" y="900457"/>
                  <a:pt x="1066800" y="816570"/>
                </a:cubicBezTo>
                <a:cubicBezTo>
                  <a:pt x="488964" y="833833"/>
                  <a:pt x="6179" y="649474"/>
                  <a:pt x="0" y="408285"/>
                </a:cubicBezTo>
                <a:close/>
              </a:path>
            </a:pathLst>
          </a:custGeom>
          <a:solidFill>
            <a:schemeClr val="accent2">
              <a:lumMod val="50000"/>
            </a:schemeClr>
          </a:solidFill>
          <a:ln>
            <a:extLst>
              <a:ext uri="{C807C97D-BFC1-408E-A445-0C87EB9F89A2}">
                <ask:lineSketchStyleProps xmlns:ask="http://schemas.microsoft.com/office/drawing/2018/sketchyshapes" sd="35965508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アルディンヌ反攻作戦</a:t>
            </a:r>
          </a:p>
        </p:txBody>
      </p:sp>
      <p:sp>
        <p:nvSpPr>
          <p:cNvPr id="52" name="楕円 51">
            <a:extLst>
              <a:ext uri="{FF2B5EF4-FFF2-40B4-BE49-F238E27FC236}">
                <a16:creationId xmlns:a16="http://schemas.microsoft.com/office/drawing/2014/main" id="{4364CA84-AFA1-2F72-6155-4E2F2CDF234E}"/>
              </a:ext>
            </a:extLst>
          </p:cNvPr>
          <p:cNvSpPr/>
          <p:nvPr/>
        </p:nvSpPr>
        <p:spPr>
          <a:xfrm rot="20414260">
            <a:off x="9597369" y="5448751"/>
            <a:ext cx="2430863" cy="816570"/>
          </a:xfrm>
          <a:custGeom>
            <a:avLst/>
            <a:gdLst>
              <a:gd name="connsiteX0" fmla="*/ 0 w 2430863"/>
              <a:gd name="connsiteY0" fmla="*/ 408285 h 816570"/>
              <a:gd name="connsiteX1" fmla="*/ 1215432 w 2430863"/>
              <a:gd name="connsiteY1" fmla="*/ 0 h 816570"/>
              <a:gd name="connsiteX2" fmla="*/ 2430864 w 2430863"/>
              <a:gd name="connsiteY2" fmla="*/ 408285 h 816570"/>
              <a:gd name="connsiteX3" fmla="*/ 1215432 w 2430863"/>
              <a:gd name="connsiteY3" fmla="*/ 816570 h 816570"/>
              <a:gd name="connsiteX4" fmla="*/ 0 w 2430863"/>
              <a:gd name="connsiteY4" fmla="*/ 408285 h 81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863" h="816570" fill="none" extrusionOk="0">
                <a:moveTo>
                  <a:pt x="0" y="408285"/>
                </a:moveTo>
                <a:cubicBezTo>
                  <a:pt x="25788" y="211146"/>
                  <a:pt x="609100" y="-78498"/>
                  <a:pt x="1215432" y="0"/>
                </a:cubicBezTo>
                <a:cubicBezTo>
                  <a:pt x="1897810" y="-56619"/>
                  <a:pt x="2407786" y="124122"/>
                  <a:pt x="2430864" y="408285"/>
                </a:cubicBezTo>
                <a:cubicBezTo>
                  <a:pt x="2287755" y="577110"/>
                  <a:pt x="1962805" y="777058"/>
                  <a:pt x="1215432" y="816570"/>
                </a:cubicBezTo>
                <a:cubicBezTo>
                  <a:pt x="520995" y="792164"/>
                  <a:pt x="11694" y="653827"/>
                  <a:pt x="0" y="408285"/>
                </a:cubicBezTo>
                <a:close/>
              </a:path>
              <a:path w="2430863" h="816570" stroke="0" extrusionOk="0">
                <a:moveTo>
                  <a:pt x="0" y="408285"/>
                </a:moveTo>
                <a:cubicBezTo>
                  <a:pt x="51224" y="260491"/>
                  <a:pt x="640601" y="91443"/>
                  <a:pt x="1215432" y="0"/>
                </a:cubicBezTo>
                <a:cubicBezTo>
                  <a:pt x="1867363" y="-8590"/>
                  <a:pt x="2386871" y="152138"/>
                  <a:pt x="2430864" y="408285"/>
                </a:cubicBezTo>
                <a:cubicBezTo>
                  <a:pt x="2571617" y="725038"/>
                  <a:pt x="1972330" y="898573"/>
                  <a:pt x="1215432" y="816570"/>
                </a:cubicBezTo>
                <a:cubicBezTo>
                  <a:pt x="518983" y="803057"/>
                  <a:pt x="28919" y="590520"/>
                  <a:pt x="0" y="408285"/>
                </a:cubicBezTo>
                <a:close/>
              </a:path>
            </a:pathLst>
          </a:custGeom>
          <a:solidFill>
            <a:schemeClr val="accent4">
              <a:lumMod val="50000"/>
            </a:schemeClr>
          </a:solidFill>
          <a:ln>
            <a:extLst>
              <a:ext uri="{C807C97D-BFC1-408E-A445-0C87EB9F89A2}">
                <ask:lineSketchStyleProps xmlns:ask="http://schemas.microsoft.com/office/drawing/2018/sketchyshapes" sd="207298348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ノルマンディー上陸作戦</a:t>
            </a:r>
          </a:p>
        </p:txBody>
      </p:sp>
      <p:sp>
        <p:nvSpPr>
          <p:cNvPr id="53" name="楕円 52">
            <a:extLst>
              <a:ext uri="{FF2B5EF4-FFF2-40B4-BE49-F238E27FC236}">
                <a16:creationId xmlns:a16="http://schemas.microsoft.com/office/drawing/2014/main" id="{0DEFAE28-2F95-21F2-B16B-E425CEAAEEB2}"/>
              </a:ext>
            </a:extLst>
          </p:cNvPr>
          <p:cNvSpPr/>
          <p:nvPr/>
        </p:nvSpPr>
        <p:spPr>
          <a:xfrm rot="21165450">
            <a:off x="8894574" y="842093"/>
            <a:ext cx="2178430" cy="816570"/>
          </a:xfrm>
          <a:custGeom>
            <a:avLst/>
            <a:gdLst>
              <a:gd name="connsiteX0" fmla="*/ 0 w 2178430"/>
              <a:gd name="connsiteY0" fmla="*/ 408285 h 816570"/>
              <a:gd name="connsiteX1" fmla="*/ 1089215 w 2178430"/>
              <a:gd name="connsiteY1" fmla="*/ 0 h 816570"/>
              <a:gd name="connsiteX2" fmla="*/ 2178430 w 2178430"/>
              <a:gd name="connsiteY2" fmla="*/ 408285 h 816570"/>
              <a:gd name="connsiteX3" fmla="*/ 1089215 w 2178430"/>
              <a:gd name="connsiteY3" fmla="*/ 816570 h 816570"/>
              <a:gd name="connsiteX4" fmla="*/ 0 w 2178430"/>
              <a:gd name="connsiteY4" fmla="*/ 408285 h 81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430" h="816570" fill="none" extrusionOk="0">
                <a:moveTo>
                  <a:pt x="0" y="408285"/>
                </a:moveTo>
                <a:cubicBezTo>
                  <a:pt x="-94042" y="256502"/>
                  <a:pt x="480173" y="-24221"/>
                  <a:pt x="1089215" y="0"/>
                </a:cubicBezTo>
                <a:cubicBezTo>
                  <a:pt x="1680185" y="-14265"/>
                  <a:pt x="2218036" y="204651"/>
                  <a:pt x="2178430" y="408285"/>
                </a:cubicBezTo>
                <a:cubicBezTo>
                  <a:pt x="2210866" y="600343"/>
                  <a:pt x="1646415" y="880067"/>
                  <a:pt x="1089215" y="816570"/>
                </a:cubicBezTo>
                <a:cubicBezTo>
                  <a:pt x="465242" y="827993"/>
                  <a:pt x="47744" y="641995"/>
                  <a:pt x="0" y="408285"/>
                </a:cubicBezTo>
                <a:close/>
              </a:path>
              <a:path w="2178430" h="816570" stroke="0" extrusionOk="0">
                <a:moveTo>
                  <a:pt x="0" y="408285"/>
                </a:moveTo>
                <a:cubicBezTo>
                  <a:pt x="19224" y="175049"/>
                  <a:pt x="539916" y="40718"/>
                  <a:pt x="1089215" y="0"/>
                </a:cubicBezTo>
                <a:cubicBezTo>
                  <a:pt x="1736308" y="24346"/>
                  <a:pt x="2203498" y="200857"/>
                  <a:pt x="2178430" y="408285"/>
                </a:cubicBezTo>
                <a:cubicBezTo>
                  <a:pt x="2177800" y="612931"/>
                  <a:pt x="1644979" y="914703"/>
                  <a:pt x="1089215" y="816570"/>
                </a:cubicBezTo>
                <a:cubicBezTo>
                  <a:pt x="449775" y="796133"/>
                  <a:pt x="-1648" y="606485"/>
                  <a:pt x="0" y="408285"/>
                </a:cubicBezTo>
                <a:close/>
              </a:path>
            </a:pathLst>
          </a:custGeom>
          <a:solidFill>
            <a:schemeClr val="accent1">
              <a:lumMod val="40000"/>
              <a:lumOff val="60000"/>
            </a:schemeClr>
          </a:solidFill>
          <a:ln>
            <a:noFill/>
            <a:extLst>
              <a:ext uri="{C807C97D-BFC1-408E-A445-0C87EB9F89A2}">
                <ask:lineSketchStyleProps xmlns:ask="http://schemas.microsoft.com/office/drawing/2018/sketchyshapes" sd="1571086133">
                  <a:prstGeom prst="ellipse">
                    <a:avLst/>
                  </a:prstGeom>
                  <ask:type>
                    <ask:lineSketchFreehand/>
                  </ask:type>
                </ask:lineSketchStyleProps>
              </a:ext>
            </a:extLst>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マーケット</a:t>
            </a:r>
            <a:endParaRPr kumimoji="1" lang="en-US" altLang="ja-JP"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ガーデン作戦</a:t>
            </a:r>
          </a:p>
        </p:txBody>
      </p:sp>
      <p:sp>
        <p:nvSpPr>
          <p:cNvPr id="7" name="四角形: 角を丸くする 6">
            <a:extLst>
              <a:ext uri="{FF2B5EF4-FFF2-40B4-BE49-F238E27FC236}">
                <a16:creationId xmlns:a16="http://schemas.microsoft.com/office/drawing/2014/main" id="{15327845-880F-92BA-8B27-30063B5A7E45}"/>
              </a:ext>
            </a:extLst>
          </p:cNvPr>
          <p:cNvSpPr/>
          <p:nvPr/>
        </p:nvSpPr>
        <p:spPr>
          <a:xfrm>
            <a:off x="629920" y="4541732"/>
            <a:ext cx="2326640" cy="52213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ポーランド軍情報将校 ミハウ・リビコフスキ</a:t>
            </a:r>
            <a:endParaRPr kumimoji="1" lang="ja-JP" altLang="en-US" sz="1600" dirty="0">
              <a:solidFill>
                <a:schemeClr val="bg1"/>
              </a:solidFill>
              <a:latin typeface="BIZ UDPゴシック" panose="020B0400000000000000" pitchFamily="50" charset="-128"/>
              <a:ea typeface="BIZ UDPゴシック" panose="020B0400000000000000" pitchFamily="50" charset="-128"/>
            </a:endParaRPr>
          </a:p>
        </p:txBody>
      </p:sp>
      <p:cxnSp>
        <p:nvCxnSpPr>
          <p:cNvPr id="9" name="直線矢印コネクタ 8">
            <a:extLst>
              <a:ext uri="{FF2B5EF4-FFF2-40B4-BE49-F238E27FC236}">
                <a16:creationId xmlns:a16="http://schemas.microsoft.com/office/drawing/2014/main" id="{77CD9B7B-A54E-6A6B-6AFB-11549782BF4B}"/>
              </a:ext>
            </a:extLst>
          </p:cNvPr>
          <p:cNvCxnSpPr/>
          <p:nvPr/>
        </p:nvCxnSpPr>
        <p:spPr>
          <a:xfrm>
            <a:off x="2945802" y="4790729"/>
            <a:ext cx="155797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8ABB9013-65F2-F336-8147-B36421159CDE}"/>
              </a:ext>
            </a:extLst>
          </p:cNvPr>
          <p:cNvSpPr/>
          <p:nvPr/>
        </p:nvSpPr>
        <p:spPr>
          <a:xfrm>
            <a:off x="470292" y="996804"/>
            <a:ext cx="2326640" cy="86253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BIZ UDPゴシック" panose="020B0400000000000000" pitchFamily="50" charset="-128"/>
                <a:ea typeface="BIZ UDPゴシック" panose="020B0400000000000000" pitchFamily="50" charset="-128"/>
              </a:rPr>
              <a:t>フィンランド参謀本部</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第２部長（情報）</a:t>
            </a:r>
            <a:endParaRPr kumimoji="1"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tx1"/>
                </a:solidFill>
                <a:latin typeface="BIZ UDPゴシック" panose="020B0400000000000000" pitchFamily="50" charset="-128"/>
                <a:ea typeface="BIZ UDPゴシック" panose="020B0400000000000000" pitchFamily="50" charset="-128"/>
              </a:rPr>
              <a:t>パーソネン大佐</a:t>
            </a:r>
          </a:p>
        </p:txBody>
      </p:sp>
      <p:sp>
        <p:nvSpPr>
          <p:cNvPr id="24" name="四角形: 角を丸くする 23">
            <a:extLst>
              <a:ext uri="{FF2B5EF4-FFF2-40B4-BE49-F238E27FC236}">
                <a16:creationId xmlns:a16="http://schemas.microsoft.com/office/drawing/2014/main" id="{EC73D5EC-75DF-6291-C8D9-0C7FB9C20FC9}"/>
              </a:ext>
            </a:extLst>
          </p:cNvPr>
          <p:cNvSpPr/>
          <p:nvPr/>
        </p:nvSpPr>
        <p:spPr>
          <a:xfrm>
            <a:off x="470292" y="1974668"/>
            <a:ext cx="2326640" cy="57994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BIZ UDPゴシック" panose="020B0400000000000000" pitchFamily="50" charset="-128"/>
                <a:ea typeface="BIZ UDPゴシック" panose="020B0400000000000000" pitchFamily="50" charset="-128"/>
              </a:rPr>
              <a:t>フィンランド</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1600" dirty="0">
                <a:solidFill>
                  <a:schemeClr val="tx1"/>
                </a:solidFill>
                <a:latin typeface="BIZ UDPゴシック" panose="020B0400000000000000" pitchFamily="50" charset="-128"/>
                <a:ea typeface="BIZ UDPゴシック" panose="020B0400000000000000" pitchFamily="50" charset="-128"/>
              </a:rPr>
              <a:t>秘密諜報部</a:t>
            </a:r>
            <a:endParaRPr kumimoji="1" lang="ja-JP" altLang="en-US" sz="1600" dirty="0">
              <a:solidFill>
                <a:schemeClr val="tx1"/>
              </a:solidFill>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E13602B2-4EF8-7034-53A4-2D88FE3BC4C5}"/>
              </a:ext>
            </a:extLst>
          </p:cNvPr>
          <p:cNvSpPr txBox="1"/>
          <p:nvPr/>
        </p:nvSpPr>
        <p:spPr>
          <a:xfrm>
            <a:off x="496221" y="2684669"/>
            <a:ext cx="3206622" cy="830997"/>
          </a:xfrm>
          <a:custGeom>
            <a:avLst/>
            <a:gdLst>
              <a:gd name="connsiteX0" fmla="*/ 0 w 3206622"/>
              <a:gd name="connsiteY0" fmla="*/ 0 h 830997"/>
              <a:gd name="connsiteX1" fmla="*/ 598569 w 3206622"/>
              <a:gd name="connsiteY1" fmla="*/ 0 h 830997"/>
              <a:gd name="connsiteX2" fmla="*/ 1197139 w 3206622"/>
              <a:gd name="connsiteY2" fmla="*/ 0 h 830997"/>
              <a:gd name="connsiteX3" fmla="*/ 1731576 w 3206622"/>
              <a:gd name="connsiteY3" fmla="*/ 0 h 830997"/>
              <a:gd name="connsiteX4" fmla="*/ 2201880 w 3206622"/>
              <a:gd name="connsiteY4" fmla="*/ 0 h 830997"/>
              <a:gd name="connsiteX5" fmla="*/ 2704251 w 3206622"/>
              <a:gd name="connsiteY5" fmla="*/ 0 h 830997"/>
              <a:gd name="connsiteX6" fmla="*/ 3206622 w 3206622"/>
              <a:gd name="connsiteY6" fmla="*/ 0 h 830997"/>
              <a:gd name="connsiteX7" fmla="*/ 3206622 w 3206622"/>
              <a:gd name="connsiteY7" fmla="*/ 398879 h 830997"/>
              <a:gd name="connsiteX8" fmla="*/ 3206622 w 3206622"/>
              <a:gd name="connsiteY8" fmla="*/ 830997 h 830997"/>
              <a:gd name="connsiteX9" fmla="*/ 2736317 w 3206622"/>
              <a:gd name="connsiteY9" fmla="*/ 830997 h 830997"/>
              <a:gd name="connsiteX10" fmla="*/ 2266013 w 3206622"/>
              <a:gd name="connsiteY10" fmla="*/ 830997 h 830997"/>
              <a:gd name="connsiteX11" fmla="*/ 1699510 w 3206622"/>
              <a:gd name="connsiteY11" fmla="*/ 830997 h 830997"/>
              <a:gd name="connsiteX12" fmla="*/ 1133006 w 3206622"/>
              <a:gd name="connsiteY12" fmla="*/ 830997 h 830997"/>
              <a:gd name="connsiteX13" fmla="*/ 598569 w 3206622"/>
              <a:gd name="connsiteY13" fmla="*/ 830997 h 830997"/>
              <a:gd name="connsiteX14" fmla="*/ 0 w 3206622"/>
              <a:gd name="connsiteY14" fmla="*/ 830997 h 830997"/>
              <a:gd name="connsiteX15" fmla="*/ 0 w 3206622"/>
              <a:gd name="connsiteY15" fmla="*/ 432118 h 830997"/>
              <a:gd name="connsiteX16" fmla="*/ 0 w 3206622"/>
              <a:gd name="connsiteY16"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6622" h="830997" extrusionOk="0">
                <a:moveTo>
                  <a:pt x="0" y="0"/>
                </a:moveTo>
                <a:cubicBezTo>
                  <a:pt x="142942" y="-40916"/>
                  <a:pt x="450130" y="41791"/>
                  <a:pt x="598569" y="0"/>
                </a:cubicBezTo>
                <a:cubicBezTo>
                  <a:pt x="747008" y="-41791"/>
                  <a:pt x="937886" y="47470"/>
                  <a:pt x="1197139" y="0"/>
                </a:cubicBezTo>
                <a:cubicBezTo>
                  <a:pt x="1456392" y="-47470"/>
                  <a:pt x="1587678" y="17658"/>
                  <a:pt x="1731576" y="0"/>
                </a:cubicBezTo>
                <a:cubicBezTo>
                  <a:pt x="1875474" y="-17658"/>
                  <a:pt x="2038110" y="1291"/>
                  <a:pt x="2201880" y="0"/>
                </a:cubicBezTo>
                <a:cubicBezTo>
                  <a:pt x="2365650" y="-1291"/>
                  <a:pt x="2478561" y="18061"/>
                  <a:pt x="2704251" y="0"/>
                </a:cubicBezTo>
                <a:cubicBezTo>
                  <a:pt x="2929941" y="-18061"/>
                  <a:pt x="3048431" y="58436"/>
                  <a:pt x="3206622" y="0"/>
                </a:cubicBezTo>
                <a:cubicBezTo>
                  <a:pt x="3239856" y="165149"/>
                  <a:pt x="3166293" y="251179"/>
                  <a:pt x="3206622" y="398879"/>
                </a:cubicBezTo>
                <a:cubicBezTo>
                  <a:pt x="3246951" y="546579"/>
                  <a:pt x="3196289" y="644615"/>
                  <a:pt x="3206622" y="830997"/>
                </a:cubicBezTo>
                <a:cubicBezTo>
                  <a:pt x="3040598" y="882763"/>
                  <a:pt x="2838629" y="789775"/>
                  <a:pt x="2736317" y="830997"/>
                </a:cubicBezTo>
                <a:cubicBezTo>
                  <a:pt x="2634006" y="872219"/>
                  <a:pt x="2470428" y="796365"/>
                  <a:pt x="2266013" y="830997"/>
                </a:cubicBezTo>
                <a:cubicBezTo>
                  <a:pt x="2061598" y="865629"/>
                  <a:pt x="1941223" y="809636"/>
                  <a:pt x="1699510" y="830997"/>
                </a:cubicBezTo>
                <a:cubicBezTo>
                  <a:pt x="1457797" y="852358"/>
                  <a:pt x="1252461" y="802036"/>
                  <a:pt x="1133006" y="830997"/>
                </a:cubicBezTo>
                <a:cubicBezTo>
                  <a:pt x="1013551" y="859958"/>
                  <a:pt x="804996" y="792061"/>
                  <a:pt x="598569" y="830997"/>
                </a:cubicBezTo>
                <a:cubicBezTo>
                  <a:pt x="392142" y="869933"/>
                  <a:pt x="291022" y="824218"/>
                  <a:pt x="0" y="830997"/>
                </a:cubicBezTo>
                <a:cubicBezTo>
                  <a:pt x="-44682" y="642028"/>
                  <a:pt x="2671" y="618022"/>
                  <a:pt x="0" y="432118"/>
                </a:cubicBezTo>
                <a:cubicBezTo>
                  <a:pt x="-2671" y="246214"/>
                  <a:pt x="45828" y="111839"/>
                  <a:pt x="0" y="0"/>
                </a:cubicBezTo>
                <a:close/>
              </a:path>
            </a:pathLst>
          </a:custGeom>
          <a:noFill/>
          <a:ln>
            <a:solidFill>
              <a:schemeClr val="tx1"/>
            </a:solidFill>
            <a:extLst>
              <a:ext uri="{C807C97D-BFC1-408E-A445-0C87EB9F89A2}">
                <ask:lineSketchStyleProps xmlns:ask="http://schemas.microsoft.com/office/drawing/2018/sketchyshapes" sd="1825961632">
                  <a:prstGeom prst="rect">
                    <a:avLst/>
                  </a:prstGeom>
                  <ask:type>
                    <ask:lineSketchScribble/>
                  </ask:type>
                </ask:lineSketchStyleProps>
              </a:ext>
            </a:extLst>
          </a:ln>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①米国の</a:t>
            </a:r>
            <a:r>
              <a:rPr lang="ja-JP" altLang="en-US" sz="1600" b="0" i="0" dirty="0">
                <a:effectLst/>
                <a:latin typeface="BIZ UDPゴシック" panose="020B0400000000000000" pitchFamily="50" charset="-128"/>
                <a:ea typeface="BIZ UDPゴシック" panose="020B0400000000000000" pitchFamily="50" charset="-128"/>
              </a:rPr>
              <a:t>換字表</a:t>
            </a:r>
            <a:endParaRPr lang="en-US" altLang="ja-JP" sz="1600" b="0" i="0" dirty="0">
              <a:effectLst/>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②ソ連の乱字表</a:t>
            </a:r>
            <a:endParaRPr kumimoji="1"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③ソ連の暗号解読書など大量文書</a:t>
            </a:r>
            <a:endParaRPr kumimoji="1" lang="ja-JP" altLang="en-US" sz="1600" dirty="0">
              <a:latin typeface="BIZ UDPゴシック" panose="020B0400000000000000" pitchFamily="50" charset="-128"/>
              <a:ea typeface="BIZ UDPゴシック" panose="020B0400000000000000" pitchFamily="50" charset="-128"/>
            </a:endParaRPr>
          </a:p>
        </p:txBody>
      </p:sp>
      <p:cxnSp>
        <p:nvCxnSpPr>
          <p:cNvPr id="29" name="コネクタ: カギ線 28">
            <a:extLst>
              <a:ext uri="{FF2B5EF4-FFF2-40B4-BE49-F238E27FC236}">
                <a16:creationId xmlns:a16="http://schemas.microsoft.com/office/drawing/2014/main" id="{84E7CED9-BC8A-B3AC-A8CA-2F68257C964B}"/>
              </a:ext>
            </a:extLst>
          </p:cNvPr>
          <p:cNvCxnSpPr>
            <a:cxnSpLocks/>
            <a:stCxn id="23" idx="1"/>
            <a:endCxn id="26" idx="1"/>
          </p:cNvCxnSpPr>
          <p:nvPr/>
        </p:nvCxnSpPr>
        <p:spPr>
          <a:xfrm rot="10800000" flipH="1" flipV="1">
            <a:off x="470291" y="1428074"/>
            <a:ext cx="25929" cy="1672094"/>
          </a:xfrm>
          <a:prstGeom prst="bentConnector3">
            <a:avLst>
              <a:gd name="adj1" fmla="val -881638"/>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09E6E472-E73A-1BFF-EF07-BF2A54BBC89C}"/>
              </a:ext>
            </a:extLst>
          </p:cNvPr>
          <p:cNvCxnSpPr>
            <a:cxnSpLocks/>
            <a:stCxn id="24" idx="1"/>
            <a:endCxn id="26" idx="1"/>
          </p:cNvCxnSpPr>
          <p:nvPr/>
        </p:nvCxnSpPr>
        <p:spPr>
          <a:xfrm rot="10800000" flipH="1" flipV="1">
            <a:off x="470291" y="2264642"/>
            <a:ext cx="25929" cy="835526"/>
          </a:xfrm>
          <a:prstGeom prst="bentConnector3">
            <a:avLst>
              <a:gd name="adj1" fmla="val -881638"/>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矢印: 右 38">
            <a:extLst>
              <a:ext uri="{FF2B5EF4-FFF2-40B4-BE49-F238E27FC236}">
                <a16:creationId xmlns:a16="http://schemas.microsoft.com/office/drawing/2014/main" id="{17BE414A-E58F-42C7-FEFA-77A17F63B984}"/>
              </a:ext>
            </a:extLst>
          </p:cNvPr>
          <p:cNvSpPr/>
          <p:nvPr/>
        </p:nvSpPr>
        <p:spPr>
          <a:xfrm>
            <a:off x="4017975" y="2943787"/>
            <a:ext cx="459251" cy="40529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0B30DFF5-5899-3CB5-B12E-DF8D41B2A6F7}"/>
              </a:ext>
            </a:extLst>
          </p:cNvPr>
          <p:cNvSpPr/>
          <p:nvPr/>
        </p:nvSpPr>
        <p:spPr>
          <a:xfrm>
            <a:off x="629920" y="3851996"/>
            <a:ext cx="2326640" cy="52213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BIZ UDPゴシック" panose="020B0400000000000000" pitchFamily="50" charset="-128"/>
                <a:ea typeface="BIZ UDPゴシック" panose="020B0400000000000000" pitchFamily="50" charset="-128"/>
              </a:rPr>
              <a:t>ラトビア軍第</a:t>
            </a:r>
            <a:r>
              <a:rPr lang="en-US" altLang="ja-JP" sz="1600" dirty="0">
                <a:latin typeface="BIZ UDPゴシック" panose="020B0400000000000000" pitchFamily="50" charset="-128"/>
                <a:ea typeface="BIZ UDPゴシック" panose="020B0400000000000000" pitchFamily="50" charset="-128"/>
              </a:rPr>
              <a:t>2</a:t>
            </a:r>
            <a:r>
              <a:rPr lang="ja-JP" altLang="en-US" sz="1600" dirty="0">
                <a:latin typeface="BIZ UDPゴシック" panose="020B0400000000000000" pitchFamily="50" charset="-128"/>
                <a:ea typeface="BIZ UDPゴシック" panose="020B0400000000000000" pitchFamily="50" charset="-128"/>
              </a:rPr>
              <a:t>部長</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キックルス</a:t>
            </a:r>
          </a:p>
        </p:txBody>
      </p:sp>
      <p:cxnSp>
        <p:nvCxnSpPr>
          <p:cNvPr id="41" name="直線矢印コネクタ 40">
            <a:extLst>
              <a:ext uri="{FF2B5EF4-FFF2-40B4-BE49-F238E27FC236}">
                <a16:creationId xmlns:a16="http://schemas.microsoft.com/office/drawing/2014/main" id="{2CA0E1E4-D4AF-EDB2-4FEC-BB8FAFF42874}"/>
              </a:ext>
            </a:extLst>
          </p:cNvPr>
          <p:cNvCxnSpPr/>
          <p:nvPr/>
        </p:nvCxnSpPr>
        <p:spPr>
          <a:xfrm>
            <a:off x="2945802" y="4122388"/>
            <a:ext cx="155797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WWII American M-209-A Cipher Machine | RR Auction さん">
            <a:extLst>
              <a:ext uri="{FF2B5EF4-FFF2-40B4-BE49-F238E27FC236}">
                <a16:creationId xmlns:a16="http://schemas.microsoft.com/office/drawing/2014/main" id="{EABE4519-3C2B-F7D1-60C3-D522019E0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545" y="865092"/>
            <a:ext cx="1599964" cy="165064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AF5839E-57E1-772C-749D-FBD413C0EDCD}"/>
              </a:ext>
            </a:extLst>
          </p:cNvPr>
          <p:cNvSpPr txBox="1"/>
          <p:nvPr/>
        </p:nvSpPr>
        <p:spPr>
          <a:xfrm>
            <a:off x="2719927" y="670649"/>
            <a:ext cx="1889760" cy="307777"/>
          </a:xfrm>
          <a:prstGeom prst="rect">
            <a:avLst/>
          </a:prstGeom>
          <a:noFill/>
        </p:spPr>
        <p:txBody>
          <a:bodyPr wrap="square" rtlCol="0">
            <a:spAutoFit/>
          </a:bodyPr>
          <a:lstStyle/>
          <a:p>
            <a:pPr algn="ctr"/>
            <a:r>
              <a:rPr kumimoji="1" lang="en-US" altLang="ja-JP" sz="1400" dirty="0">
                <a:latin typeface="BIZ UDPゴシック" panose="020B0400000000000000" pitchFamily="50" charset="-128"/>
                <a:ea typeface="BIZ UDPゴシック" panose="020B0400000000000000" pitchFamily="50" charset="-128"/>
              </a:rPr>
              <a:t>M209</a:t>
            </a:r>
            <a:r>
              <a:rPr kumimoji="1" lang="ja-JP" altLang="en-US" sz="1400" dirty="0">
                <a:latin typeface="BIZ UDPゴシック" panose="020B0400000000000000" pitchFamily="50" charset="-128"/>
                <a:ea typeface="BIZ UDPゴシック" panose="020B0400000000000000" pitchFamily="50" charset="-128"/>
              </a:rPr>
              <a:t>機械暗号機</a:t>
            </a:r>
          </a:p>
        </p:txBody>
      </p:sp>
      <p:sp>
        <p:nvSpPr>
          <p:cNvPr id="8" name="テキスト ボックス 7">
            <a:extLst>
              <a:ext uri="{FF2B5EF4-FFF2-40B4-BE49-F238E27FC236}">
                <a16:creationId xmlns:a16="http://schemas.microsoft.com/office/drawing/2014/main" id="{A2870C36-82C8-12FF-6324-46DE92CC379E}"/>
              </a:ext>
            </a:extLst>
          </p:cNvPr>
          <p:cNvSpPr txBox="1"/>
          <p:nvPr/>
        </p:nvSpPr>
        <p:spPr>
          <a:xfrm>
            <a:off x="2340187" y="516407"/>
            <a:ext cx="2760133" cy="253916"/>
          </a:xfrm>
          <a:prstGeom prst="rect">
            <a:avLst/>
          </a:prstGeom>
          <a:noFill/>
        </p:spPr>
        <p:txBody>
          <a:bodyPr wrap="square">
            <a:spAutoFit/>
          </a:bodyPr>
          <a:lstStyle/>
          <a:p>
            <a:pPr algn="l"/>
            <a:r>
              <a:rPr lang="en-US" altLang="ja-JP" sz="1050" i="0" dirty="0">
                <a:solidFill>
                  <a:srgbClr val="232323"/>
                </a:solidFill>
                <a:effectLst/>
                <a:latin typeface="Open Sans" panose="020B0606030504020204" pitchFamily="34" charset="0"/>
              </a:rPr>
              <a:t>WWII American M-209-A Cipher Machine</a:t>
            </a:r>
          </a:p>
        </p:txBody>
      </p:sp>
      <p:sp>
        <p:nvSpPr>
          <p:cNvPr id="11" name="テキスト ボックス 10">
            <a:extLst>
              <a:ext uri="{FF2B5EF4-FFF2-40B4-BE49-F238E27FC236}">
                <a16:creationId xmlns:a16="http://schemas.microsoft.com/office/drawing/2014/main" id="{682E0875-925E-9360-6ADC-7574BAB4EB6C}"/>
              </a:ext>
            </a:extLst>
          </p:cNvPr>
          <p:cNvSpPr txBox="1"/>
          <p:nvPr/>
        </p:nvSpPr>
        <p:spPr>
          <a:xfrm>
            <a:off x="2933928" y="2397486"/>
            <a:ext cx="1325132" cy="253916"/>
          </a:xfrm>
          <a:prstGeom prst="rect">
            <a:avLst/>
          </a:prstGeom>
          <a:noFill/>
        </p:spPr>
        <p:txBody>
          <a:bodyPr wrap="square">
            <a:spAutoFit/>
          </a:bodyPr>
          <a:lstStyle/>
          <a:p>
            <a:pPr algn="l"/>
            <a:r>
              <a:rPr lang="en-US" altLang="ja-JP" sz="1050" i="0" dirty="0">
                <a:solidFill>
                  <a:srgbClr val="232323"/>
                </a:solidFill>
                <a:effectLst/>
                <a:latin typeface="Open Sans" panose="020B0606030504020204" pitchFamily="34" charset="0"/>
              </a:rPr>
              <a:t>Source : RR Action</a:t>
            </a:r>
          </a:p>
        </p:txBody>
      </p:sp>
    </p:spTree>
    <p:extLst>
      <p:ext uri="{BB962C8B-B14F-4D97-AF65-F5344CB8AC3E}">
        <p14:creationId xmlns:p14="http://schemas.microsoft.com/office/powerpoint/2010/main" val="371522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インテリジェンスの世界と商社～戦前から戦後に至る歴史と近未来～</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旧三井物産 機械部・</a:t>
            </a:r>
            <a:r>
              <a:rPr lang="ja-JP" altLang="en-US" sz="2400" b="1" dirty="0">
                <a:latin typeface="BIZ UDPゴシック" panose="020B0400000000000000" pitchFamily="50" charset="-128"/>
                <a:ea typeface="BIZ UDPゴシック" panose="020B0400000000000000" pitchFamily="50" charset="-128"/>
              </a:rPr>
              <a:t>和久田さん　公開情報分析による連合国の原爆開発を察知</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7FDB6E64-1366-698C-C6B2-17A82F52576C}"/>
              </a:ext>
            </a:extLst>
          </p:cNvPr>
          <p:cNvSpPr/>
          <p:nvPr/>
        </p:nvSpPr>
        <p:spPr>
          <a:xfrm>
            <a:off x="4846480" y="605131"/>
            <a:ext cx="2384136" cy="121442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三井物産</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400" dirty="0">
                <a:latin typeface="BIZ UDPゴシック" panose="020B0400000000000000" pitchFamily="50" charset="-128"/>
                <a:ea typeface="BIZ UDPゴシック" panose="020B0400000000000000" pitchFamily="50" charset="-128"/>
              </a:rPr>
              <a:t>機械部</a:t>
            </a:r>
            <a:endParaRPr kumimoji="1" lang="en-US" altLang="ja-JP" sz="2400" dirty="0">
              <a:latin typeface="BIZ UDPゴシック" panose="020B0400000000000000" pitchFamily="50" charset="-128"/>
              <a:ea typeface="BIZ UDPゴシック" panose="020B0400000000000000" pitchFamily="50" charset="-128"/>
            </a:endParaRPr>
          </a:p>
          <a:p>
            <a:pPr algn="ctr"/>
            <a:r>
              <a:rPr lang="ja-JP" altLang="en-US" sz="2000" dirty="0">
                <a:latin typeface="BIZ UDPゴシック" panose="020B0400000000000000" pitchFamily="50" charset="-128"/>
                <a:ea typeface="BIZ UDPゴシック" panose="020B0400000000000000" pitchFamily="50" charset="-128"/>
              </a:rPr>
              <a:t>和久田弘一</a:t>
            </a:r>
            <a:endParaRPr kumimoji="1" lang="ja-JP" altLang="en-US" sz="2000" dirty="0">
              <a:latin typeface="BIZ UDPゴシック" panose="020B0400000000000000" pitchFamily="50" charset="-128"/>
              <a:ea typeface="BIZ UDPゴシック" panose="020B0400000000000000" pitchFamily="50" charset="-128"/>
            </a:endParaRPr>
          </a:p>
        </p:txBody>
      </p:sp>
      <p:pic>
        <p:nvPicPr>
          <p:cNvPr id="7170" name="Picture 2" descr="1号サイクロトロンの写真">
            <a:extLst>
              <a:ext uri="{FF2B5EF4-FFF2-40B4-BE49-F238E27FC236}">
                <a16:creationId xmlns:a16="http://schemas.microsoft.com/office/drawing/2014/main" id="{CC131BA6-FB63-C35D-FDB8-D9B6A14F6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55" y="2997949"/>
            <a:ext cx="4658014" cy="3353770"/>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1B3AEFE9-B602-22EF-EFB1-4BC833422AC4}"/>
              </a:ext>
            </a:extLst>
          </p:cNvPr>
          <p:cNvSpPr txBox="1"/>
          <p:nvPr/>
        </p:nvSpPr>
        <p:spPr>
          <a:xfrm>
            <a:off x="912386" y="6303089"/>
            <a:ext cx="3820127" cy="276999"/>
          </a:xfrm>
          <a:prstGeom prst="rect">
            <a:avLst/>
          </a:prstGeom>
          <a:noFill/>
        </p:spPr>
        <p:txBody>
          <a:bodyPr wrap="square">
            <a:spAutoFit/>
          </a:bodyPr>
          <a:lstStyle/>
          <a:p>
            <a:pPr algn="ctr"/>
            <a:r>
              <a:rPr lang="ja-JP" altLang="en-US" sz="1200" i="0" dirty="0">
                <a:effectLst/>
                <a:latin typeface="BIZ UDPゴシック" panose="020B0400000000000000" pitchFamily="50" charset="-128"/>
                <a:ea typeface="BIZ UDPゴシック" panose="020B0400000000000000" pitchFamily="50" charset="-128"/>
              </a:rPr>
              <a:t>理化学研究所 仁科加速器科学研究センター</a:t>
            </a:r>
            <a:endParaRPr lang="ja-JP" altLang="en-US" sz="1200" dirty="0">
              <a:latin typeface="BIZ UDPゴシック" panose="020B0400000000000000" pitchFamily="50" charset="-128"/>
              <a:ea typeface="BIZ UDPゴシック" panose="020B0400000000000000" pitchFamily="50" charset="-128"/>
            </a:endParaRPr>
          </a:p>
        </p:txBody>
      </p:sp>
      <p:pic>
        <p:nvPicPr>
          <p:cNvPr id="7172" name="Picture 4">
            <a:extLst>
              <a:ext uri="{FF2B5EF4-FFF2-40B4-BE49-F238E27FC236}">
                <a16:creationId xmlns:a16="http://schemas.microsoft.com/office/drawing/2014/main" id="{21A91D91-B7F9-F5A8-40B1-3773F2569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933" y="2997949"/>
            <a:ext cx="6769077" cy="335377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BDCD1D94-1F26-F025-1BD6-F162BC629D23}"/>
              </a:ext>
            </a:extLst>
          </p:cNvPr>
          <p:cNvSpPr txBox="1"/>
          <p:nvPr/>
        </p:nvSpPr>
        <p:spPr>
          <a:xfrm>
            <a:off x="100436" y="2037457"/>
            <a:ext cx="11947308"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ストックホルム駐在で日本海軍武官室に配属されていた三井物産・機械部の和久田弘一さんは、各種公開情報を分析していたところ、サイクロトロンの輸入に関する情報を発見。以前、理化学研究所向けにサイクロトロンの部材を輸入したのが三井物産・機械部で、そのことを知っていた和久田さんは、連合国の原爆開発の可能性を察知。</a:t>
            </a:r>
          </a:p>
        </p:txBody>
      </p:sp>
      <p:sp>
        <p:nvSpPr>
          <p:cNvPr id="24" name="テキスト ボックス 23">
            <a:extLst>
              <a:ext uri="{FF2B5EF4-FFF2-40B4-BE49-F238E27FC236}">
                <a16:creationId xmlns:a16="http://schemas.microsoft.com/office/drawing/2014/main" id="{AFFB1EA4-4CE0-DAB1-91EE-2F2280668F11}"/>
              </a:ext>
            </a:extLst>
          </p:cNvPr>
          <p:cNvSpPr txBox="1"/>
          <p:nvPr/>
        </p:nvSpPr>
        <p:spPr>
          <a:xfrm>
            <a:off x="6224531" y="6301595"/>
            <a:ext cx="4993562" cy="276999"/>
          </a:xfrm>
          <a:prstGeom prst="rect">
            <a:avLst/>
          </a:prstGeom>
          <a:noFill/>
        </p:spPr>
        <p:txBody>
          <a:bodyPr wrap="square">
            <a:spAutoFit/>
          </a:bodyPr>
          <a:lstStyle/>
          <a:p>
            <a:r>
              <a:rPr lang="en-US" altLang="ja-JP" sz="1200" dirty="0">
                <a:latin typeface="BIZ UDPゴシック" panose="020B0400000000000000" pitchFamily="50" charset="-128"/>
                <a:ea typeface="BIZ UDPゴシック" panose="020B0400000000000000" pitchFamily="50" charset="-128"/>
              </a:rPr>
              <a:t>Wikipedia</a:t>
            </a:r>
            <a:r>
              <a:rPr lang="ja-JP" altLang="en-US" sz="1200" dirty="0">
                <a:latin typeface="BIZ UDPゴシック" panose="020B0400000000000000" pitchFamily="50" charset="-128"/>
                <a:ea typeface="BIZ UDPゴシック" panose="020B0400000000000000" pitchFamily="50" charset="-128"/>
              </a:rPr>
              <a:t>：サイクロトロンはイオンを加速する円形加速器</a:t>
            </a:r>
          </a:p>
        </p:txBody>
      </p:sp>
      <p:sp>
        <p:nvSpPr>
          <p:cNvPr id="28" name="テキスト ボックス 27">
            <a:extLst>
              <a:ext uri="{FF2B5EF4-FFF2-40B4-BE49-F238E27FC236}">
                <a16:creationId xmlns:a16="http://schemas.microsoft.com/office/drawing/2014/main" id="{26F0797C-DB8F-D6C9-FDE2-D480632CDF0D}"/>
              </a:ext>
            </a:extLst>
          </p:cNvPr>
          <p:cNvSpPr txBox="1"/>
          <p:nvPr/>
        </p:nvSpPr>
        <p:spPr>
          <a:xfrm>
            <a:off x="87835" y="598981"/>
            <a:ext cx="4670229" cy="1384995"/>
          </a:xfrm>
          <a:prstGeom prst="rect">
            <a:avLst/>
          </a:prstGeom>
          <a:noFill/>
          <a:ln>
            <a:solidFill>
              <a:srgbClr val="C00000"/>
            </a:solidFill>
          </a:ln>
        </p:spPr>
        <p:txBody>
          <a:bodyPr wrap="square">
            <a:spAutoFit/>
          </a:bodyPr>
          <a:lstStyle/>
          <a:p>
            <a:pPr algn="l"/>
            <a:r>
              <a:rPr lang="ja-JP" altLang="en-US" sz="1400" b="0" i="0" dirty="0">
                <a:effectLst/>
                <a:latin typeface="BIZ UDP明朝 Medium" panose="02020500000000000000" pitchFamily="18" charset="-128"/>
                <a:ea typeface="BIZ UDP明朝 Medium" panose="02020500000000000000" pitchFamily="18" charset="-128"/>
              </a:rPr>
              <a:t>わが国では理研の仁科芳雄が国内初</a:t>
            </a:r>
            <a:r>
              <a:rPr lang="en-US" altLang="ja-JP" sz="1400" b="0" i="0" dirty="0">
                <a:effectLst/>
                <a:latin typeface="BIZ UDP明朝 Medium" panose="02020500000000000000" pitchFamily="18" charset="-128"/>
                <a:ea typeface="BIZ UDP明朝 Medium" panose="02020500000000000000" pitchFamily="18" charset="-128"/>
              </a:rPr>
              <a:t>(</a:t>
            </a:r>
            <a:r>
              <a:rPr lang="ja-JP" altLang="en-US" sz="1400" b="1" i="0" dirty="0">
                <a:effectLst/>
                <a:latin typeface="BIZ UDP明朝 Medium" panose="02020500000000000000" pitchFamily="18" charset="-128"/>
                <a:ea typeface="BIZ UDP明朝 Medium" panose="02020500000000000000" pitchFamily="18" charset="-128"/>
              </a:rPr>
              <a:t>世界で</a:t>
            </a:r>
            <a:r>
              <a:rPr lang="en-US" altLang="ja-JP" sz="1400" b="1" i="0" dirty="0">
                <a:effectLst/>
                <a:latin typeface="BIZ UDP明朝 Medium" panose="02020500000000000000" pitchFamily="18" charset="-128"/>
                <a:ea typeface="BIZ UDP明朝 Medium" panose="02020500000000000000" pitchFamily="18" charset="-128"/>
              </a:rPr>
              <a:t>2</a:t>
            </a:r>
            <a:r>
              <a:rPr lang="ja-JP" altLang="en-US" sz="1400" b="1" i="0" dirty="0">
                <a:effectLst/>
                <a:latin typeface="BIZ UDP明朝 Medium" panose="02020500000000000000" pitchFamily="18" charset="-128"/>
                <a:ea typeface="BIZ UDP明朝 Medium" panose="02020500000000000000" pitchFamily="18" charset="-128"/>
              </a:rPr>
              <a:t>番目</a:t>
            </a:r>
            <a:r>
              <a:rPr lang="en-US" altLang="ja-JP" sz="1400" b="1" i="0" dirty="0">
                <a:effectLst/>
                <a:latin typeface="BIZ UDP明朝 Medium" panose="02020500000000000000" pitchFamily="18" charset="-128"/>
                <a:ea typeface="BIZ UDP明朝 Medium" panose="02020500000000000000" pitchFamily="18" charset="-128"/>
              </a:rPr>
              <a:t>)</a:t>
            </a:r>
            <a:r>
              <a:rPr lang="ja-JP" altLang="en-US" sz="1400" b="1" i="0" dirty="0">
                <a:effectLst/>
                <a:latin typeface="BIZ UDP明朝 Medium" panose="02020500000000000000" pitchFamily="18" charset="-128"/>
                <a:ea typeface="BIZ UDP明朝 Medium" panose="02020500000000000000" pitchFamily="18" charset="-128"/>
              </a:rPr>
              <a:t>のサイクロトロン</a:t>
            </a:r>
            <a:r>
              <a:rPr lang="en-US" altLang="ja-JP" sz="1400" b="1" i="0" dirty="0">
                <a:effectLst/>
                <a:latin typeface="BIZ UDP明朝 Medium" panose="02020500000000000000" pitchFamily="18" charset="-128"/>
                <a:ea typeface="BIZ UDP明朝 Medium" panose="02020500000000000000" pitchFamily="18" charset="-128"/>
              </a:rPr>
              <a:t>(1937)</a:t>
            </a:r>
            <a:r>
              <a:rPr lang="ja-JP" altLang="en-US" sz="1400" b="1" i="0" dirty="0">
                <a:effectLst/>
                <a:latin typeface="BIZ UDP明朝 Medium" panose="02020500000000000000" pitchFamily="18" charset="-128"/>
                <a:ea typeface="BIZ UDP明朝 Medium" panose="02020500000000000000" pitchFamily="18" charset="-128"/>
              </a:rPr>
              <a:t>を建造</a:t>
            </a:r>
            <a:r>
              <a:rPr lang="ja-JP" altLang="en-US" sz="1400" b="0" i="0" dirty="0">
                <a:effectLst/>
                <a:latin typeface="BIZ UDP明朝 Medium" panose="02020500000000000000" pitchFamily="18" charset="-128"/>
                <a:ea typeface="BIZ UDP明朝 Medium" panose="02020500000000000000" pitchFamily="18" charset="-128"/>
              </a:rPr>
              <a:t>してわが国における原子核物理、核化学、放射線生物の開拓的研究をスタートさせました。</a:t>
            </a:r>
          </a:p>
          <a:p>
            <a:pPr algn="l"/>
            <a:r>
              <a:rPr lang="ja-JP" altLang="en-US" sz="1400" b="0" i="0" dirty="0">
                <a:effectLst/>
                <a:latin typeface="BIZ UDP明朝 Medium" panose="02020500000000000000" pitchFamily="18" charset="-128"/>
                <a:ea typeface="BIZ UDP明朝 Medium" panose="02020500000000000000" pitchFamily="18" charset="-128"/>
              </a:rPr>
              <a:t>第</a:t>
            </a:r>
            <a:r>
              <a:rPr lang="en-US" altLang="ja-JP" sz="1400" b="0" i="0" dirty="0">
                <a:effectLst/>
                <a:latin typeface="BIZ UDP明朝 Medium" panose="02020500000000000000" pitchFamily="18" charset="-128"/>
                <a:ea typeface="BIZ UDP明朝 Medium" panose="02020500000000000000" pitchFamily="18" charset="-128"/>
              </a:rPr>
              <a:t>1</a:t>
            </a:r>
            <a:r>
              <a:rPr lang="ja-JP" altLang="en-US" sz="1400" b="0" i="0" dirty="0">
                <a:effectLst/>
                <a:latin typeface="BIZ UDP明朝 Medium" panose="02020500000000000000" pitchFamily="18" charset="-128"/>
                <a:ea typeface="BIZ UDP明朝 Medium" panose="02020500000000000000" pitchFamily="18" charset="-128"/>
              </a:rPr>
              <a:t>号サイクロトロン以来、理研は</a:t>
            </a:r>
            <a:r>
              <a:rPr lang="en-US" altLang="ja-JP" sz="1400" b="0" i="0" dirty="0">
                <a:effectLst/>
                <a:latin typeface="BIZ UDP明朝 Medium" panose="02020500000000000000" pitchFamily="18" charset="-128"/>
                <a:ea typeface="BIZ UDP明朝 Medium" panose="02020500000000000000" pitchFamily="18" charset="-128"/>
              </a:rPr>
              <a:t>6</a:t>
            </a:r>
            <a:r>
              <a:rPr lang="ja-JP" altLang="en-US" sz="1400" b="0" i="0" dirty="0">
                <a:effectLst/>
                <a:latin typeface="BIZ UDP明朝 Medium" panose="02020500000000000000" pitchFamily="18" charset="-128"/>
                <a:ea typeface="BIZ UDP明朝 Medium" panose="02020500000000000000" pitchFamily="18" charset="-128"/>
              </a:rPr>
              <a:t>台のサイクロトロンを建造してきました。サイクロトロン建造技術はまさに理研のお家芸となっています。</a:t>
            </a:r>
          </a:p>
        </p:txBody>
      </p:sp>
      <p:pic>
        <p:nvPicPr>
          <p:cNvPr id="7176" name="Picture 8" descr="朝永振一郎、湯川秀樹、仁科と友永のツーショット写真、大サイクロトロンでの集合写真">
            <a:extLst>
              <a:ext uri="{FF2B5EF4-FFF2-40B4-BE49-F238E27FC236}">
                <a16:creationId xmlns:a16="http://schemas.microsoft.com/office/drawing/2014/main" id="{D041A1FA-7474-4078-90A7-6349DDFA2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924" y="671594"/>
            <a:ext cx="4831276" cy="1373894"/>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41F48F1D-2485-59B5-29B0-745E154CE2D8}"/>
              </a:ext>
            </a:extLst>
          </p:cNvPr>
          <p:cNvSpPr txBox="1"/>
          <p:nvPr/>
        </p:nvSpPr>
        <p:spPr>
          <a:xfrm>
            <a:off x="8254406" y="446035"/>
            <a:ext cx="2661452" cy="246221"/>
          </a:xfrm>
          <a:prstGeom prst="rect">
            <a:avLst/>
          </a:prstGeom>
          <a:noFill/>
        </p:spPr>
        <p:txBody>
          <a:bodyPr wrap="square">
            <a:spAutoFit/>
          </a:bodyPr>
          <a:lstStyle/>
          <a:p>
            <a:r>
              <a:rPr lang="ja-JP" altLang="en-US" sz="1000" i="0" dirty="0">
                <a:effectLst/>
                <a:latin typeface="BIZ UDPゴシック" panose="020B0400000000000000" pitchFamily="50" charset="-128"/>
                <a:ea typeface="BIZ UDPゴシック" panose="020B0400000000000000" pitchFamily="50" charset="-128"/>
              </a:rPr>
              <a:t>理化学研究所 仁科加速器科学研究センター</a:t>
            </a:r>
            <a:endParaRPr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2726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01EB905-4943-5F45-B1FA-9350A00D3FB6}"/>
              </a:ext>
            </a:extLst>
          </p:cNvPr>
          <p:cNvSpPr/>
          <p:nvPr/>
        </p:nvSpPr>
        <p:spPr>
          <a:xfrm>
            <a:off x="0" y="6773"/>
            <a:ext cx="12192000" cy="6858000"/>
          </a:xfrm>
          <a:prstGeom prst="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C9811498-20AD-D2BC-97AE-4DEFBF5A3718}"/>
              </a:ext>
            </a:extLst>
          </p:cNvPr>
          <p:cNvPicPr>
            <a:picLocks noChangeAspect="1"/>
          </p:cNvPicPr>
          <p:nvPr/>
        </p:nvPicPr>
        <p:blipFill>
          <a:blip r:embed="rId2"/>
          <a:stretch>
            <a:fillRect/>
          </a:stretch>
        </p:blipFill>
        <p:spPr>
          <a:xfrm>
            <a:off x="2271186" y="978172"/>
            <a:ext cx="7581900" cy="5391150"/>
          </a:xfrm>
          <a:prstGeom prst="rect">
            <a:avLst/>
          </a:prstGeom>
        </p:spPr>
      </p:pic>
      <p:sp>
        <p:nvSpPr>
          <p:cNvPr id="4" name="テキスト ボックス 3">
            <a:extLst>
              <a:ext uri="{FF2B5EF4-FFF2-40B4-BE49-F238E27FC236}">
                <a16:creationId xmlns:a16="http://schemas.microsoft.com/office/drawing/2014/main" id="{3CD6DDE6-5BDC-176A-7C93-6C33CD868826}"/>
              </a:ext>
            </a:extLst>
          </p:cNvPr>
          <p:cNvSpPr txBox="1"/>
          <p:nvPr/>
        </p:nvSpPr>
        <p:spPr>
          <a:xfrm>
            <a:off x="3009903" y="6614070"/>
            <a:ext cx="6104466" cy="246221"/>
          </a:xfrm>
          <a:prstGeom prst="rect">
            <a:avLst/>
          </a:prstGeom>
          <a:noFill/>
        </p:spPr>
        <p:txBody>
          <a:bodyPr wrap="square">
            <a:spAutoFit/>
          </a:bodyPr>
          <a:lstStyle/>
          <a:p>
            <a:pPr algn="ctr"/>
            <a:r>
              <a:rPr lang="en-US" altLang="ja-JP" sz="1000" dirty="0">
                <a:latin typeface="Amasis MT Pro Black" panose="02040A04050005020304" pitchFamily="18" charset="0"/>
                <a:ea typeface="BIZ UDPゴシック" panose="020B0400000000000000" pitchFamily="50" charset="-128"/>
              </a:rPr>
              <a:t>https://www.tbs.co.jp/VIVANT_tbs/#stream</a:t>
            </a:r>
            <a:endParaRPr lang="ja-JP" altLang="en-US" sz="1000" dirty="0">
              <a:latin typeface="Amasis MT Pro Black" panose="02040A04050005020304" pitchFamily="18" charset="0"/>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FCC605BA-F9FC-D449-C66F-84998DBBC06B}"/>
              </a:ext>
            </a:extLst>
          </p:cNvPr>
          <p:cNvSpPr txBox="1"/>
          <p:nvPr/>
        </p:nvSpPr>
        <p:spPr>
          <a:xfrm>
            <a:off x="7687735" y="439557"/>
            <a:ext cx="3641744" cy="461665"/>
          </a:xfrm>
          <a:prstGeom prst="rect">
            <a:avLst/>
          </a:prstGeom>
          <a:noFill/>
        </p:spPr>
        <p:txBody>
          <a:bodyPr wrap="square" rtlCol="0">
            <a:spAutoFit/>
          </a:bodyP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警視庁公安部外事</a:t>
            </a:r>
            <a:r>
              <a:rPr kumimoji="1" lang="en-US" altLang="ja-JP" sz="2400" dirty="0">
                <a:solidFill>
                  <a:schemeClr val="bg1"/>
                </a:solidFill>
                <a:latin typeface="BIZ UDPゴシック" panose="020B0400000000000000" pitchFamily="50" charset="-128"/>
                <a:ea typeface="BIZ UDPゴシック" panose="020B0400000000000000" pitchFamily="50" charset="-128"/>
              </a:rPr>
              <a:t>4</a:t>
            </a:r>
            <a:r>
              <a:rPr kumimoji="1" lang="ja-JP" altLang="en-US" sz="2400" dirty="0">
                <a:solidFill>
                  <a:schemeClr val="bg1"/>
                </a:solidFill>
                <a:latin typeface="BIZ UDPゴシック" panose="020B0400000000000000" pitchFamily="50" charset="-128"/>
                <a:ea typeface="BIZ UDPゴシック" panose="020B0400000000000000" pitchFamily="50" charset="-128"/>
              </a:rPr>
              <a:t>課</a:t>
            </a:r>
          </a:p>
        </p:txBody>
      </p:sp>
      <p:sp>
        <p:nvSpPr>
          <p:cNvPr id="9" name="テキスト ボックス 8">
            <a:extLst>
              <a:ext uri="{FF2B5EF4-FFF2-40B4-BE49-F238E27FC236}">
                <a16:creationId xmlns:a16="http://schemas.microsoft.com/office/drawing/2014/main" id="{23B2C947-2779-E4B4-6CE3-B0221BD6D5E0}"/>
              </a:ext>
            </a:extLst>
          </p:cNvPr>
          <p:cNvSpPr txBox="1"/>
          <p:nvPr/>
        </p:nvSpPr>
        <p:spPr>
          <a:xfrm>
            <a:off x="1097266" y="439557"/>
            <a:ext cx="6048587" cy="523220"/>
          </a:xfrm>
          <a:prstGeom prst="rect">
            <a:avLst/>
          </a:prstGeom>
          <a:noFill/>
        </p:spPr>
        <p:txBody>
          <a:bodyPr wrap="square">
            <a:spAutoFit/>
          </a:bodyPr>
          <a:lstStyle/>
          <a:p>
            <a:r>
              <a:rPr lang="ja-JP" altLang="en-US" sz="2800" dirty="0">
                <a:solidFill>
                  <a:schemeClr val="bg1"/>
                </a:solidFill>
                <a:latin typeface="BIZ UDPゴシック" panose="020B0400000000000000" pitchFamily="50" charset="-128"/>
                <a:ea typeface="BIZ UDPゴシック" panose="020B0400000000000000" pitchFamily="50" charset="-128"/>
              </a:rPr>
              <a:t>丸菱商事・エネルギー事業部</a:t>
            </a:r>
            <a:r>
              <a:rPr lang="en-US" altLang="ja-JP" sz="2800" dirty="0">
                <a:solidFill>
                  <a:schemeClr val="bg1"/>
                </a:solidFill>
                <a:latin typeface="BIZ UDPゴシック" panose="020B0400000000000000" pitchFamily="50" charset="-128"/>
                <a:ea typeface="BIZ UDPゴシック" panose="020B0400000000000000" pitchFamily="50" charset="-128"/>
              </a:rPr>
              <a:t>2</a:t>
            </a:r>
            <a:r>
              <a:rPr lang="ja-JP" altLang="en-US" sz="2800" dirty="0">
                <a:solidFill>
                  <a:schemeClr val="bg1"/>
                </a:solidFill>
                <a:latin typeface="BIZ UDPゴシック" panose="020B0400000000000000" pitchFamily="50" charset="-128"/>
                <a:ea typeface="BIZ UDPゴシック" panose="020B0400000000000000" pitchFamily="50" charset="-128"/>
              </a:rPr>
              <a:t>課課長</a:t>
            </a:r>
          </a:p>
        </p:txBody>
      </p:sp>
      <p:sp>
        <p:nvSpPr>
          <p:cNvPr id="17" name="テキスト ボックス 16">
            <a:extLst>
              <a:ext uri="{FF2B5EF4-FFF2-40B4-BE49-F238E27FC236}">
                <a16:creationId xmlns:a16="http://schemas.microsoft.com/office/drawing/2014/main" id="{DC96D2CA-74D2-480E-732F-39C26F7530B0}"/>
              </a:ext>
            </a:extLst>
          </p:cNvPr>
          <p:cNvSpPr txBox="1"/>
          <p:nvPr/>
        </p:nvSpPr>
        <p:spPr>
          <a:xfrm>
            <a:off x="1639148" y="-3356"/>
            <a:ext cx="5100306" cy="461665"/>
          </a:xfrm>
          <a:prstGeom prst="rect">
            <a:avLst/>
          </a:prstGeom>
          <a:noFill/>
        </p:spPr>
        <p:txBody>
          <a:bodyPr wrap="square">
            <a:spAutoFit/>
          </a:bodyPr>
          <a:lstStyle/>
          <a:p>
            <a:r>
              <a:rPr lang="ja-JP" altLang="en-US" sz="2400" b="0" i="0" dirty="0">
                <a:solidFill>
                  <a:schemeClr val="bg1"/>
                </a:solidFill>
                <a:effectLst/>
                <a:latin typeface="BIZ UDPゴシック" panose="020B0400000000000000" pitchFamily="50" charset="-128"/>
                <a:ea typeface="BIZ UDPゴシック" panose="020B0400000000000000" pitchFamily="50" charset="-128"/>
              </a:rPr>
              <a:t>陸上幕僚監部運用支援・情報部別班</a:t>
            </a:r>
            <a:endParaRPr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24250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「別班」</a:t>
            </a:r>
            <a:r>
              <a:rPr kumimoji="1" lang="en-US" altLang="ja-JP" sz="8000" b="1" dirty="0">
                <a:latin typeface="BIZ UDPゴシック" panose="020B0400000000000000" pitchFamily="50" charset="-128"/>
                <a:ea typeface="BIZ UDPゴシック" panose="020B0400000000000000" pitchFamily="50" charset="-128"/>
              </a:rPr>
              <a:t>?</a:t>
            </a:r>
          </a:p>
        </p:txBody>
      </p:sp>
      <p:pic>
        <p:nvPicPr>
          <p:cNvPr id="2" name="Picture 42" descr="malicious user_s">
            <a:extLst>
              <a:ext uri="{FF2B5EF4-FFF2-40B4-BE49-F238E27FC236}">
                <a16:creationId xmlns:a16="http://schemas.microsoft.com/office/drawing/2014/main" id="{4DE61A8B-9DDA-A53E-F2B9-2CC9D2710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7190" y="5873289"/>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34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D6B2C75-4238-3154-4390-5540EC249268}"/>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陸自　独断で海外情報活動</a:t>
            </a:r>
          </a:p>
        </p:txBody>
      </p:sp>
      <p:sp>
        <p:nvSpPr>
          <p:cNvPr id="10" name="テキスト ボックス 9">
            <a:extLst>
              <a:ext uri="{FF2B5EF4-FFF2-40B4-BE49-F238E27FC236}">
                <a16:creationId xmlns:a16="http://schemas.microsoft.com/office/drawing/2014/main" id="{57CE521E-E40B-4947-0168-6ABEB88DB904}"/>
              </a:ext>
            </a:extLst>
          </p:cNvPr>
          <p:cNvSpPr txBox="1"/>
          <p:nvPr/>
        </p:nvSpPr>
        <p:spPr>
          <a:xfrm>
            <a:off x="5865541" y="585417"/>
            <a:ext cx="6326459" cy="338554"/>
          </a:xfrm>
          <a:prstGeom prst="rect">
            <a:avLst/>
          </a:prstGeom>
          <a:noFill/>
        </p:spPr>
        <p:txBody>
          <a:bodyPr wrap="square">
            <a:spAutoFit/>
          </a:bodyPr>
          <a:lstStyle/>
          <a:p>
            <a:pPr algn="ctr"/>
            <a:r>
              <a:rPr lang="ja-JP" altLang="en-US" sz="1600" b="0" i="0" dirty="0">
                <a:solidFill>
                  <a:srgbClr val="333333"/>
                </a:solidFill>
                <a:effectLst/>
                <a:latin typeface="Meiryo" panose="020B0604030504040204" pitchFamily="50" charset="-128"/>
                <a:ea typeface="Meiryo" panose="020B0604030504040204" pitchFamily="50" charset="-128"/>
              </a:rPr>
              <a:t>陸上幕僚監部運用支援・情報部別班（別班）に関する質問主意書</a:t>
            </a:r>
            <a:endParaRPr lang="ja-JP" altLang="en-US" sz="1600" dirty="0"/>
          </a:p>
        </p:txBody>
      </p:sp>
      <p:pic>
        <p:nvPicPr>
          <p:cNvPr id="12" name="図 11">
            <a:extLst>
              <a:ext uri="{FF2B5EF4-FFF2-40B4-BE49-F238E27FC236}">
                <a16:creationId xmlns:a16="http://schemas.microsoft.com/office/drawing/2014/main" id="{9C7A5C23-D244-1784-8B61-654DE65A62D4}"/>
              </a:ext>
            </a:extLst>
          </p:cNvPr>
          <p:cNvPicPr>
            <a:picLocks noChangeAspect="1"/>
          </p:cNvPicPr>
          <p:nvPr/>
        </p:nvPicPr>
        <p:blipFill>
          <a:blip r:embed="rId2"/>
          <a:stretch>
            <a:fillRect/>
          </a:stretch>
        </p:blipFill>
        <p:spPr>
          <a:xfrm>
            <a:off x="7143023" y="1089013"/>
            <a:ext cx="4331937" cy="5697974"/>
          </a:xfrm>
          <a:prstGeom prst="rect">
            <a:avLst/>
          </a:prstGeom>
          <a:ln w="28575">
            <a:solidFill>
              <a:srgbClr val="C00000"/>
            </a:solidFill>
          </a:ln>
        </p:spPr>
      </p:pic>
      <p:sp>
        <p:nvSpPr>
          <p:cNvPr id="14" name="テキスト ボックス 13">
            <a:extLst>
              <a:ext uri="{FF2B5EF4-FFF2-40B4-BE49-F238E27FC236}">
                <a16:creationId xmlns:a16="http://schemas.microsoft.com/office/drawing/2014/main" id="{CBDEE290-C248-2ADB-4EFD-916B61B3FBCA}"/>
              </a:ext>
            </a:extLst>
          </p:cNvPr>
          <p:cNvSpPr txBox="1"/>
          <p:nvPr/>
        </p:nvSpPr>
        <p:spPr>
          <a:xfrm>
            <a:off x="7647007" y="827403"/>
            <a:ext cx="3323968" cy="261610"/>
          </a:xfrm>
          <a:prstGeom prst="rect">
            <a:avLst/>
          </a:prstGeom>
          <a:noFill/>
        </p:spPr>
        <p:txBody>
          <a:bodyPr wrap="square">
            <a:spAutoFit/>
          </a:bodyPr>
          <a:lstStyle/>
          <a:p>
            <a:pPr algn="ctr"/>
            <a:r>
              <a:rPr lang="ja-JP" altLang="en-US" sz="1050" dirty="0">
                <a:latin typeface="BIZ UDPゴシック" panose="020B0400000000000000" pitchFamily="50" charset="-128"/>
                <a:ea typeface="BIZ UDPゴシック" panose="020B0400000000000000" pitchFamily="50" charset="-128"/>
              </a:rPr>
              <a:t>衆議院</a:t>
            </a:r>
            <a:r>
              <a:rPr lang="en-US" altLang="ja-JP" sz="1050" dirty="0">
                <a:latin typeface="BIZ UDPゴシック" panose="020B0400000000000000" pitchFamily="50" charset="-128"/>
                <a:ea typeface="BIZ UDPゴシック" panose="020B0400000000000000" pitchFamily="50" charset="-128"/>
              </a:rPr>
              <a:t>HP</a:t>
            </a:r>
            <a:r>
              <a:rPr lang="ja-JP" altLang="en-US" sz="1050" dirty="0">
                <a:latin typeface="BIZ UDPゴシック" panose="020B0400000000000000" pitchFamily="50" charset="-128"/>
                <a:ea typeface="BIZ UDPゴシック" panose="020B0400000000000000" pitchFamily="50" charset="-128"/>
              </a:rPr>
              <a:t> </a:t>
            </a:r>
            <a:r>
              <a:rPr lang="en-US" altLang="ja-JP" sz="1050" dirty="0">
                <a:latin typeface="BIZ UDPゴシック" panose="020B0400000000000000" pitchFamily="50" charset="-128"/>
                <a:ea typeface="BIZ UDPゴシック" panose="020B0400000000000000" pitchFamily="50" charset="-128"/>
                <a:hlinkClick r:id="rId3"/>
              </a:rPr>
              <a:t>a185106.pdf (shugiin.go.jp)</a:t>
            </a:r>
            <a:endParaRPr lang="ja-JP" altLang="en-US" sz="1050" dirty="0">
              <a:latin typeface="BIZ UDPゴシック" panose="020B0400000000000000" pitchFamily="50" charset="-128"/>
              <a:ea typeface="BIZ UDPゴシック" panose="020B0400000000000000" pitchFamily="50" charset="-128"/>
            </a:endParaRPr>
          </a:p>
        </p:txBody>
      </p:sp>
      <p:pic>
        <p:nvPicPr>
          <p:cNvPr id="5122" name="Picture 2">
            <a:extLst>
              <a:ext uri="{FF2B5EF4-FFF2-40B4-BE49-F238E27FC236}">
                <a16:creationId xmlns:a16="http://schemas.microsoft.com/office/drawing/2014/main" id="{362F4DBD-4656-8506-5842-2BF915B23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83" y="1053885"/>
            <a:ext cx="6671372" cy="548720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7E24196-E24C-F3C4-F1AC-5931A6785A25}"/>
              </a:ext>
            </a:extLst>
          </p:cNvPr>
          <p:cNvSpPr txBox="1"/>
          <p:nvPr/>
        </p:nvSpPr>
        <p:spPr>
          <a:xfrm>
            <a:off x="1327487" y="6541089"/>
            <a:ext cx="3323968" cy="261610"/>
          </a:xfrm>
          <a:prstGeom prst="rect">
            <a:avLst/>
          </a:prstGeom>
          <a:noFill/>
        </p:spPr>
        <p:txBody>
          <a:bodyPr wrap="square">
            <a:spAutoFit/>
          </a:bodyPr>
          <a:lstStyle/>
          <a:p>
            <a:pPr algn="ctr"/>
            <a:r>
              <a:rPr lang="ja-JP" altLang="en-US" sz="1050" dirty="0">
                <a:latin typeface="BIZ UDPゴシック" panose="020B0400000000000000" pitchFamily="50" charset="-128"/>
                <a:ea typeface="BIZ UDPゴシック" panose="020B0400000000000000" pitchFamily="50" charset="-128"/>
              </a:rPr>
              <a:t>高知新聞</a:t>
            </a:r>
          </a:p>
        </p:txBody>
      </p:sp>
    </p:spTree>
    <p:extLst>
      <p:ext uri="{BB962C8B-B14F-4D97-AF65-F5344CB8AC3E}">
        <p14:creationId xmlns:p14="http://schemas.microsoft.com/office/powerpoint/2010/main" val="409131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descr="自衛隊秘密諜報機関 ―青桐の戦士と呼ばれて | 阿尾 博政 |本 | 通販 | Amazon さん">
            <a:extLst>
              <a:ext uri="{FF2B5EF4-FFF2-40B4-BE49-F238E27FC236}">
                <a16:creationId xmlns:a16="http://schemas.microsoft.com/office/drawing/2014/main" id="{4495AD79-1A45-D9ED-C4B5-A14CE1D2B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469" y="4751522"/>
            <a:ext cx="1981171" cy="19811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自衛隊の闇組織　秘密情報部隊「別班」の正体">
            <a:extLst>
              <a:ext uri="{FF2B5EF4-FFF2-40B4-BE49-F238E27FC236}">
                <a16:creationId xmlns:a16="http://schemas.microsoft.com/office/drawing/2014/main" id="{58FFD02F-255E-89A6-86F8-DF39C6C23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75" y="483742"/>
            <a:ext cx="3713582" cy="60859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ED6B2C75-4238-3154-4390-5540EC249268}"/>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自衛隊の闇組織～秘密情報部隊「別班」の正体</a:t>
            </a:r>
            <a:r>
              <a:rPr kumimoji="1" lang="en-US" altLang="ja-JP"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B3BB3A25-7573-8874-9D76-4B43F0CDA414}"/>
              </a:ext>
            </a:extLst>
          </p:cNvPr>
          <p:cNvSpPr txBox="1"/>
          <p:nvPr/>
        </p:nvSpPr>
        <p:spPr>
          <a:xfrm rot="16200000">
            <a:off x="-3236183" y="3415184"/>
            <a:ext cx="6654800" cy="230832"/>
          </a:xfrm>
          <a:prstGeom prst="rect">
            <a:avLst/>
          </a:prstGeom>
          <a:noFill/>
        </p:spPr>
        <p:txBody>
          <a:bodyPr wrap="square">
            <a:spAutoFit/>
          </a:bodyPr>
          <a:lstStyle/>
          <a:p>
            <a:pPr algn="ctr"/>
            <a:r>
              <a:rPr lang="en-US" altLang="ja-JP" sz="900" dirty="0">
                <a:latin typeface="BIZ UDPゴシック" panose="020B0400000000000000" pitchFamily="50" charset="-128"/>
                <a:ea typeface="BIZ UDPゴシック" panose="020B0400000000000000" pitchFamily="50" charset="-128"/>
                <a:hlinkClick r:id="rId5"/>
              </a:rPr>
              <a:t>『</a:t>
            </a:r>
            <a:r>
              <a:rPr lang="ja-JP" altLang="en-US" sz="900" dirty="0">
                <a:latin typeface="BIZ UDPゴシック" panose="020B0400000000000000" pitchFamily="50" charset="-128"/>
                <a:ea typeface="BIZ UDPゴシック" panose="020B0400000000000000" pitchFamily="50" charset="-128"/>
                <a:hlinkClick r:id="rId5"/>
              </a:rPr>
              <a:t>自衛隊の闇組織　秘密情報部隊「別班」の正体</a:t>
            </a:r>
            <a:r>
              <a:rPr lang="en-US" altLang="ja-JP" sz="900" dirty="0">
                <a:latin typeface="BIZ UDPゴシック" panose="020B0400000000000000" pitchFamily="50" charset="-128"/>
                <a:ea typeface="BIZ UDPゴシック" panose="020B0400000000000000" pitchFamily="50" charset="-128"/>
                <a:hlinkClick r:id="rId5"/>
              </a:rPr>
              <a:t>』</a:t>
            </a:r>
            <a:r>
              <a:rPr lang="ja-JP" altLang="en-US" sz="900" dirty="0">
                <a:latin typeface="BIZ UDPゴシック" panose="020B0400000000000000" pitchFamily="50" charset="-128"/>
                <a:ea typeface="BIZ UDPゴシック" panose="020B0400000000000000" pitchFamily="50" charset="-128"/>
                <a:hlinkClick r:id="rId5"/>
              </a:rPr>
              <a:t>（石井　暁）：講談社現代新書｜講談社</a:t>
            </a:r>
            <a:r>
              <a:rPr lang="en-US" altLang="ja-JP" sz="900" dirty="0">
                <a:latin typeface="BIZ UDPゴシック" panose="020B0400000000000000" pitchFamily="50" charset="-128"/>
                <a:ea typeface="BIZ UDPゴシック" panose="020B0400000000000000" pitchFamily="50" charset="-128"/>
                <a:hlinkClick r:id="rId5"/>
              </a:rPr>
              <a:t>BOOK</a:t>
            </a:r>
            <a:r>
              <a:rPr lang="ja-JP" altLang="en-US" sz="900" dirty="0">
                <a:latin typeface="BIZ UDPゴシック" panose="020B0400000000000000" pitchFamily="50" charset="-128"/>
                <a:ea typeface="BIZ UDPゴシック" panose="020B0400000000000000" pitchFamily="50" charset="-128"/>
                <a:hlinkClick r:id="rId5"/>
              </a:rPr>
              <a:t>倶楽部 </a:t>
            </a:r>
            <a:r>
              <a:rPr lang="en-US" altLang="ja-JP" sz="900" dirty="0">
                <a:latin typeface="BIZ UDPゴシック" panose="020B0400000000000000" pitchFamily="50" charset="-128"/>
                <a:ea typeface="BIZ UDPゴシック" panose="020B0400000000000000" pitchFamily="50" charset="-128"/>
                <a:hlinkClick r:id="rId5"/>
              </a:rPr>
              <a:t>(kodansha.co.jp)</a:t>
            </a:r>
            <a:endParaRPr lang="ja-JP" altLang="en-US" sz="9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72C13CED-4985-C8E0-6095-A6E550E0D5BF}"/>
              </a:ext>
            </a:extLst>
          </p:cNvPr>
          <p:cNvPicPr>
            <a:picLocks noChangeAspect="1"/>
          </p:cNvPicPr>
          <p:nvPr/>
        </p:nvPicPr>
        <p:blipFill>
          <a:blip r:embed="rId6"/>
          <a:stretch>
            <a:fillRect/>
          </a:stretch>
        </p:blipFill>
        <p:spPr>
          <a:xfrm>
            <a:off x="4060706" y="455503"/>
            <a:ext cx="7928519" cy="4315927"/>
          </a:xfrm>
          <a:prstGeom prst="rect">
            <a:avLst/>
          </a:prstGeom>
        </p:spPr>
      </p:pic>
      <p:pic>
        <p:nvPicPr>
          <p:cNvPr id="5124" name="Picture 4" descr="影の軍隊―「日本の黒幕」自衛隊秘密グループの巻』｜感想・レビュー - 読書メーター">
            <a:extLst>
              <a:ext uri="{FF2B5EF4-FFF2-40B4-BE49-F238E27FC236}">
                <a16:creationId xmlns:a16="http://schemas.microsoft.com/office/drawing/2014/main" id="{F0E008C9-9DAB-FED3-5BC9-643386ACFD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8480" y="4732897"/>
            <a:ext cx="1405009" cy="199979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日米秘密情報機関 「影の軍隊」ムサシ機関長の告白』（平城 弘通）｜講談社BOOK倶楽部">
            <a:extLst>
              <a:ext uri="{FF2B5EF4-FFF2-40B4-BE49-F238E27FC236}">
                <a16:creationId xmlns:a16="http://schemas.microsoft.com/office/drawing/2014/main" id="{A305FAB7-8E36-4586-FF93-A48A95A763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7838" y="4732897"/>
            <a:ext cx="1405009" cy="208220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611C4C0-66C6-7D59-62D4-DBA52118F2D6}"/>
              </a:ext>
            </a:extLst>
          </p:cNvPr>
          <p:cNvSpPr txBox="1"/>
          <p:nvPr/>
        </p:nvSpPr>
        <p:spPr>
          <a:xfrm>
            <a:off x="5897837" y="6623068"/>
            <a:ext cx="1405009"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出所：講談社</a:t>
            </a:r>
          </a:p>
        </p:txBody>
      </p:sp>
      <p:sp>
        <p:nvSpPr>
          <p:cNvPr id="6" name="テキスト ボックス 5">
            <a:extLst>
              <a:ext uri="{FF2B5EF4-FFF2-40B4-BE49-F238E27FC236}">
                <a16:creationId xmlns:a16="http://schemas.microsoft.com/office/drawing/2014/main" id="{0ECDA1BD-E1E9-DED8-BE86-2C29DC9574CE}"/>
              </a:ext>
            </a:extLst>
          </p:cNvPr>
          <p:cNvSpPr txBox="1"/>
          <p:nvPr/>
        </p:nvSpPr>
        <p:spPr>
          <a:xfrm>
            <a:off x="4348479" y="6658106"/>
            <a:ext cx="1405009"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出所：赤旗</a:t>
            </a:r>
          </a:p>
        </p:txBody>
      </p:sp>
      <p:pic>
        <p:nvPicPr>
          <p:cNvPr id="5128" name="Picture 8" descr="自衛隊秘密諜報機関 ―青桐の戦士と呼ばれて | 阿尾 博政 |本 | 通販 | Amazon さん">
            <a:extLst>
              <a:ext uri="{FF2B5EF4-FFF2-40B4-BE49-F238E27FC236}">
                <a16:creationId xmlns:a16="http://schemas.microsoft.com/office/drawing/2014/main" id="{DBABA68C-16CC-ADD7-29C2-BE5D790578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7195" y="4732897"/>
            <a:ext cx="1364801" cy="194556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A41FA0A-A3AF-EA29-FD59-B54A663C1090}"/>
              </a:ext>
            </a:extLst>
          </p:cNvPr>
          <p:cNvSpPr txBox="1"/>
          <p:nvPr/>
        </p:nvSpPr>
        <p:spPr>
          <a:xfrm>
            <a:off x="7322460" y="6618552"/>
            <a:ext cx="1405009"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出所：講談社</a:t>
            </a:r>
          </a:p>
        </p:txBody>
      </p:sp>
      <p:sp>
        <p:nvSpPr>
          <p:cNvPr id="9" name="テキスト ボックス 8">
            <a:extLst>
              <a:ext uri="{FF2B5EF4-FFF2-40B4-BE49-F238E27FC236}">
                <a16:creationId xmlns:a16="http://schemas.microsoft.com/office/drawing/2014/main" id="{23508905-7028-C4A1-7515-F007960B3C83}"/>
              </a:ext>
            </a:extLst>
          </p:cNvPr>
          <p:cNvSpPr txBox="1"/>
          <p:nvPr/>
        </p:nvSpPr>
        <p:spPr>
          <a:xfrm>
            <a:off x="8956344" y="6665963"/>
            <a:ext cx="1405009" cy="246221"/>
          </a:xfrm>
          <a:prstGeom prst="rect">
            <a:avLst/>
          </a:prstGeom>
          <a:no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出所：アスペクト</a:t>
            </a:r>
          </a:p>
        </p:txBody>
      </p:sp>
      <p:pic>
        <p:nvPicPr>
          <p:cNvPr id="5134" name="Picture 14" descr="自衛隊の情報戦―陸幕第二部長の回想 | 塚本 勝一 |本 | 通販 | Amazon さん">
            <a:extLst>
              <a:ext uri="{FF2B5EF4-FFF2-40B4-BE49-F238E27FC236}">
                <a16:creationId xmlns:a16="http://schemas.microsoft.com/office/drawing/2014/main" id="{15C1EAB4-2F14-04A3-4E99-11C559BC0C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49159" y="4790054"/>
            <a:ext cx="1364800" cy="202494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7C1012F-4701-E8CB-82ED-13FCB062E672}"/>
              </a:ext>
            </a:extLst>
          </p:cNvPr>
          <p:cNvSpPr txBox="1"/>
          <p:nvPr/>
        </p:nvSpPr>
        <p:spPr>
          <a:xfrm>
            <a:off x="10480997" y="6594845"/>
            <a:ext cx="1405009" cy="246221"/>
          </a:xfrm>
          <a:prstGeom prst="rect">
            <a:avLst/>
          </a:prstGeom>
          <a:solidFill>
            <a:schemeClr val="bg1"/>
          </a:solidFill>
        </p:spPr>
        <p:txBody>
          <a:bodyPr wrap="square" rtlCol="0">
            <a:spAutoFit/>
          </a:bodyPr>
          <a:lstStyle/>
          <a:p>
            <a:pPr algn="ctr"/>
            <a:r>
              <a:rPr kumimoji="1" lang="ja-JP" altLang="en-US" sz="1000" dirty="0">
                <a:latin typeface="BIZ UDPゴシック" panose="020B0400000000000000" pitchFamily="50" charset="-128"/>
                <a:ea typeface="BIZ UDPゴシック" panose="020B0400000000000000" pitchFamily="50" charset="-128"/>
              </a:rPr>
              <a:t>出所：草思社</a:t>
            </a:r>
          </a:p>
        </p:txBody>
      </p:sp>
    </p:spTree>
    <p:extLst>
      <p:ext uri="{BB962C8B-B14F-4D97-AF65-F5344CB8AC3E}">
        <p14:creationId xmlns:p14="http://schemas.microsoft.com/office/powerpoint/2010/main" val="29511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線コネクタ 15">
            <a:extLst>
              <a:ext uri="{FF2B5EF4-FFF2-40B4-BE49-F238E27FC236}">
                <a16:creationId xmlns:a16="http://schemas.microsoft.com/office/drawing/2014/main" id="{3F442F04-AC23-D5D1-8D6F-F6C1A7F1D08A}"/>
              </a:ext>
            </a:extLst>
          </p:cNvPr>
          <p:cNvCxnSpPr>
            <a:cxnSpLocks/>
            <a:stCxn id="7" idx="2"/>
            <a:endCxn id="13" idx="0"/>
          </p:cNvCxnSpPr>
          <p:nvPr/>
        </p:nvCxnSpPr>
        <p:spPr>
          <a:xfrm flipH="1">
            <a:off x="6063343" y="2590800"/>
            <a:ext cx="3" cy="299649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tx2">
              <a:lumMod val="50000"/>
            </a:schemeClr>
          </a:solidFill>
          <a:ln>
            <a:noFill/>
          </a:ln>
        </p:spPr>
        <p:txBody>
          <a:bodyPr wrap="square" rtlCol="0">
            <a:spAutoFit/>
          </a:bodyPr>
          <a:lstStyle/>
          <a:p>
            <a:pPr algn="ctr"/>
            <a:r>
              <a:rPr kumimoji="1" lang="en-US" altLang="ja-JP" sz="1200" b="1" dirty="0">
                <a:solidFill>
                  <a:schemeClr val="bg1"/>
                </a:solidFill>
                <a:latin typeface="BIZ UDゴシック" panose="020B0400000000000000" pitchFamily="49" charset="-128"/>
                <a:ea typeface="BIZ UDゴシック" panose="020B0400000000000000" pitchFamily="49" charset="-128"/>
              </a:rPr>
              <a:t>VIVANT</a:t>
            </a:r>
            <a:r>
              <a:rPr kumimoji="1" lang="ja-JP" altLang="en-US" sz="1200" b="1" dirty="0">
                <a:solidFill>
                  <a:schemeClr val="bg1"/>
                </a:solidFill>
                <a:latin typeface="BIZ UDゴシック" panose="020B0400000000000000" pitchFamily="49" charset="-128"/>
                <a:ea typeface="BIZ UDゴシック" panose="020B0400000000000000" pitchFamily="49" charset="-128"/>
              </a:rPr>
              <a:t>「別班」～軍事諜報組織の戦前から戦後～</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陸上自衛隊　指揮通信システム・情報部／情報</a:t>
            </a:r>
            <a:r>
              <a:rPr kumimoji="1" lang="en-US" altLang="ja-JP" sz="2400" b="1" dirty="0">
                <a:latin typeface="BIZ UDPゴシック" panose="020B0400000000000000" pitchFamily="50" charset="-128"/>
                <a:ea typeface="BIZ UDPゴシック" panose="020B0400000000000000" pitchFamily="50" charset="-128"/>
              </a:rPr>
              <a:t>1</a:t>
            </a:r>
            <a:r>
              <a:rPr kumimoji="1" lang="ja-JP" altLang="en-US" sz="2400" b="1" dirty="0">
                <a:latin typeface="BIZ UDPゴシック" panose="020B0400000000000000" pitchFamily="50" charset="-128"/>
                <a:ea typeface="BIZ UDPゴシック" panose="020B0400000000000000" pitchFamily="50" charset="-128"/>
              </a:rPr>
              <a:t>班特別勤務班</a:t>
            </a:r>
          </a:p>
        </p:txBody>
      </p:sp>
      <p:sp>
        <p:nvSpPr>
          <p:cNvPr id="4" name="テキスト ボックス 3">
            <a:extLst>
              <a:ext uri="{FF2B5EF4-FFF2-40B4-BE49-F238E27FC236}">
                <a16:creationId xmlns:a16="http://schemas.microsoft.com/office/drawing/2014/main" id="{3BD19482-CAB7-D949-C98C-6023F7DCD102}"/>
              </a:ext>
            </a:extLst>
          </p:cNvPr>
          <p:cNvSpPr txBox="1"/>
          <p:nvPr/>
        </p:nvSpPr>
        <p:spPr>
          <a:xfrm>
            <a:off x="205946" y="584415"/>
            <a:ext cx="11780108" cy="807913"/>
          </a:xfrm>
          <a:prstGeom prst="rect">
            <a:avLst/>
          </a:prstGeom>
          <a:solidFill>
            <a:schemeClr val="accent1">
              <a:lumMod val="20000"/>
              <a:lumOff val="80000"/>
            </a:schemeClr>
          </a:solidFill>
        </p:spPr>
        <p:txBody>
          <a:bodyPr wrap="square">
            <a:spAutoFit/>
          </a:bodyPr>
          <a:lstStyle/>
          <a:p>
            <a:r>
              <a:rPr lang="en-US" altLang="ja-JP" b="0" i="0" dirty="0">
                <a:solidFill>
                  <a:srgbClr val="202122"/>
                </a:solidFill>
                <a:effectLst/>
                <a:latin typeface="BIZ UDPゴシック" panose="020B0400000000000000" pitchFamily="50" charset="-128"/>
                <a:ea typeface="BIZ UDPゴシック" panose="020B0400000000000000" pitchFamily="50" charset="-128"/>
              </a:rPr>
              <a:t>Wikipedia</a:t>
            </a:r>
            <a:r>
              <a:rPr lang="ja-JP" altLang="en-US" b="0" i="0" dirty="0">
                <a:solidFill>
                  <a:srgbClr val="202122"/>
                </a:solidFill>
                <a:effectLst/>
                <a:latin typeface="BIZ UDPゴシック" panose="020B0400000000000000" pitchFamily="50" charset="-128"/>
                <a:ea typeface="BIZ UDPゴシック" panose="020B0400000000000000" pitchFamily="50" charset="-128"/>
              </a:rPr>
              <a:t>によれば、陸上自衛隊の</a:t>
            </a:r>
            <a:r>
              <a:rPr lang="ja-JP" altLang="en-US" b="1" i="0" dirty="0">
                <a:solidFill>
                  <a:srgbClr val="202122"/>
                </a:solidFill>
                <a:effectLst/>
                <a:latin typeface="BIZ UDPゴシック" panose="020B0400000000000000" pitchFamily="50" charset="-128"/>
                <a:ea typeface="BIZ UDPゴシック" panose="020B0400000000000000" pitchFamily="50" charset="-128"/>
              </a:rPr>
              <a:t>指揮通信システム・情報部</a:t>
            </a:r>
            <a:r>
              <a:rPr lang="ja-JP" altLang="en-US" b="0" i="0" dirty="0">
                <a:solidFill>
                  <a:srgbClr val="202122"/>
                </a:solidFill>
                <a:effectLst/>
                <a:latin typeface="BIZ UDPゴシック" panose="020B0400000000000000" pitchFamily="50" charset="-128"/>
                <a:ea typeface="BIZ UDPゴシック" panose="020B0400000000000000" pitchFamily="50" charset="-128"/>
              </a:rPr>
              <a:t>（旧第二部、調査部、運用支援・情報部）には、</a:t>
            </a:r>
            <a:r>
              <a:rPr lang="ja-JP" altLang="en-US" b="0" i="0" u="none" strike="noStrike" dirty="0">
                <a:effectLst/>
                <a:latin typeface="BIZ UDPゴシック" panose="020B0400000000000000" pitchFamily="50" charset="-128"/>
                <a:ea typeface="BIZ UDPゴシック" panose="020B0400000000000000" pitchFamily="50" charset="-128"/>
              </a:rPr>
              <a:t>ヒューミント</a:t>
            </a:r>
            <a:r>
              <a:rPr lang="ja-JP" altLang="en-US" b="0" i="0" dirty="0">
                <a:solidFill>
                  <a:srgbClr val="202122"/>
                </a:solidFill>
                <a:effectLst/>
                <a:latin typeface="BIZ UDPゴシック" panose="020B0400000000000000" pitchFamily="50" charset="-128"/>
                <a:ea typeface="BIZ UDPゴシック" panose="020B0400000000000000" pitchFamily="50" charset="-128"/>
              </a:rPr>
              <a:t>を担当する</a:t>
            </a:r>
            <a:r>
              <a:rPr lang="ja-JP" altLang="en-US" b="1" i="0" dirty="0">
                <a:solidFill>
                  <a:srgbClr val="202122"/>
                </a:solidFill>
                <a:effectLst/>
                <a:latin typeface="BIZ UDPゴシック" panose="020B0400000000000000" pitchFamily="50" charset="-128"/>
                <a:ea typeface="BIZ UDPゴシック" panose="020B0400000000000000" pitchFamily="50" charset="-128"/>
              </a:rPr>
              <a:t>情報</a:t>
            </a:r>
            <a:r>
              <a:rPr lang="en-US" altLang="ja-JP" b="1" i="0" dirty="0">
                <a:solidFill>
                  <a:srgbClr val="202122"/>
                </a:solidFill>
                <a:effectLst/>
                <a:latin typeface="BIZ UDPゴシック" panose="020B0400000000000000" pitchFamily="50" charset="-128"/>
                <a:ea typeface="BIZ UDPゴシック" panose="020B0400000000000000" pitchFamily="50" charset="-128"/>
              </a:rPr>
              <a:t>1</a:t>
            </a:r>
            <a:r>
              <a:rPr lang="ja-JP" altLang="en-US" b="1" i="0" dirty="0">
                <a:solidFill>
                  <a:srgbClr val="202122"/>
                </a:solidFill>
                <a:effectLst/>
                <a:latin typeface="BIZ UDPゴシック" panose="020B0400000000000000" pitchFamily="50" charset="-128"/>
                <a:ea typeface="BIZ UDPゴシック" panose="020B0400000000000000" pitchFamily="50" charset="-128"/>
              </a:rPr>
              <a:t>班特別勤務班</a:t>
            </a:r>
            <a:r>
              <a:rPr lang="ja-JP" altLang="en-US" b="0" i="0" dirty="0">
                <a:solidFill>
                  <a:srgbClr val="202122"/>
                </a:solidFill>
                <a:effectLst/>
                <a:latin typeface="BIZ UDPゴシック" panose="020B0400000000000000" pitchFamily="50" charset="-128"/>
                <a:ea typeface="BIZ UDPゴシック" panose="020B0400000000000000" pitchFamily="50" charset="-128"/>
              </a:rPr>
              <a:t>、いわゆる</a:t>
            </a:r>
            <a:r>
              <a:rPr lang="ja-JP" altLang="en-US" b="1" i="0" dirty="0">
                <a:solidFill>
                  <a:srgbClr val="202122"/>
                </a:solidFill>
                <a:effectLst/>
                <a:latin typeface="BIZ UDPゴシック" panose="020B0400000000000000" pitchFamily="50" charset="-128"/>
                <a:ea typeface="BIZ UDPゴシック" panose="020B0400000000000000" pitchFamily="50" charset="-128"/>
              </a:rPr>
              <a:t>別班</a:t>
            </a:r>
            <a:r>
              <a:rPr lang="ja-JP" altLang="en-US" b="0" i="0" dirty="0">
                <a:solidFill>
                  <a:srgbClr val="202122"/>
                </a:solidFill>
                <a:effectLst/>
                <a:latin typeface="BIZ UDPゴシック" panose="020B0400000000000000" pitchFamily="50" charset="-128"/>
                <a:ea typeface="BIZ UDPゴシック" panose="020B0400000000000000" pitchFamily="50" charset="-128"/>
              </a:rPr>
              <a:t>（</a:t>
            </a:r>
            <a:r>
              <a:rPr lang="en-US" altLang="ja-JP" b="0" i="0" dirty="0" err="1">
                <a:solidFill>
                  <a:srgbClr val="202122"/>
                </a:solidFill>
                <a:effectLst/>
                <a:latin typeface="BIZ UDPゴシック" panose="020B0400000000000000" pitchFamily="50" charset="-128"/>
                <a:ea typeface="BIZ UDPゴシック" panose="020B0400000000000000" pitchFamily="50" charset="-128"/>
              </a:rPr>
              <a:t>Defence</a:t>
            </a:r>
            <a:r>
              <a:rPr lang="en-US" altLang="ja-JP" b="0" i="0" dirty="0">
                <a:solidFill>
                  <a:srgbClr val="202122"/>
                </a:solidFill>
                <a:effectLst/>
                <a:latin typeface="BIZ UDPゴシック" panose="020B0400000000000000" pitchFamily="50" charset="-128"/>
                <a:ea typeface="BIZ UDPゴシック" panose="020B0400000000000000" pitchFamily="50" charset="-128"/>
              </a:rPr>
              <a:t> Intelligence Team, DIT</a:t>
            </a:r>
            <a:r>
              <a:rPr lang="ja-JP" altLang="en-US" b="0" i="0" dirty="0">
                <a:solidFill>
                  <a:srgbClr val="202122"/>
                </a:solidFill>
                <a:effectLst/>
                <a:latin typeface="BIZ UDPゴシック" panose="020B0400000000000000" pitchFamily="50" charset="-128"/>
                <a:ea typeface="BIZ UDPゴシック" panose="020B0400000000000000" pitchFamily="50" charset="-128"/>
              </a:rPr>
              <a:t>）が存在したとされる。　　　　　　　　　　　　　　　　　　　　　　　　　　　　　　　　　　　　　</a:t>
            </a:r>
            <a:endParaRPr lang="en-US" altLang="ja-JP" b="0" i="0" dirty="0">
              <a:solidFill>
                <a:srgbClr val="202122"/>
              </a:solidFill>
              <a:effectLst/>
              <a:latin typeface="BIZ UDPゴシック" panose="020B0400000000000000" pitchFamily="50" charset="-128"/>
              <a:ea typeface="BIZ UDPゴシック" panose="020B0400000000000000" pitchFamily="50" charset="-128"/>
            </a:endParaRPr>
          </a:p>
          <a:p>
            <a:r>
              <a:rPr lang="ja-JP" altLang="en-US" sz="1050" dirty="0">
                <a:solidFill>
                  <a:srgbClr val="202122"/>
                </a:solidFill>
                <a:latin typeface="BIZ UDPゴシック" panose="020B0400000000000000" pitchFamily="50" charset="-128"/>
                <a:ea typeface="BIZ UDPゴシック" panose="020B0400000000000000" pitchFamily="50" charset="-128"/>
              </a:rPr>
              <a:t>　　　　　　　　　　　　　　　　　　　　　　　　　　　　　　　　　　　　　　　　　　　　　　　　　　　　　　　　　　　　　　　　　　　　　　　　　　　　　　　　　　　　　　　　　　　　　　　　　　　　　　　　</a:t>
            </a:r>
            <a:r>
              <a:rPr lang="ja-JP" altLang="en-US" sz="1050" b="0" i="0" dirty="0">
                <a:solidFill>
                  <a:srgbClr val="202122"/>
                </a:solidFill>
                <a:effectLst/>
                <a:latin typeface="BIZ UDPゴシック" panose="020B0400000000000000" pitchFamily="50" charset="-128"/>
                <a:ea typeface="BIZ UDPゴシック" panose="020B0400000000000000" pitchFamily="50" charset="-128"/>
              </a:rPr>
              <a:t>（出所：</a:t>
            </a:r>
            <a:r>
              <a:rPr lang="ja-JP" altLang="en-US" sz="1050" dirty="0">
                <a:latin typeface="BIZ UDPゴシック" panose="020B0400000000000000" pitchFamily="50" charset="-128"/>
                <a:ea typeface="BIZ UDPゴシック" panose="020B0400000000000000" pitchFamily="50" charset="-128"/>
                <a:hlinkClick r:id="rId2"/>
              </a:rPr>
              <a:t>陸上幕僚監部 </a:t>
            </a:r>
            <a:r>
              <a:rPr lang="en-US" altLang="ja-JP" sz="1050" dirty="0">
                <a:latin typeface="BIZ UDPゴシック" panose="020B0400000000000000" pitchFamily="50" charset="-128"/>
                <a:ea typeface="BIZ UDPゴシック" panose="020B0400000000000000" pitchFamily="50" charset="-128"/>
                <a:hlinkClick r:id="rId2"/>
              </a:rPr>
              <a:t>– Wikipedia</a:t>
            </a:r>
            <a:r>
              <a:rPr lang="ja-JP" altLang="en-US" sz="1050" dirty="0">
                <a:latin typeface="BIZ UDPゴシック" panose="020B0400000000000000" pitchFamily="50" charset="-128"/>
                <a:ea typeface="BIZ UDPゴシック" panose="020B0400000000000000" pitchFamily="50" charset="-128"/>
              </a:rPr>
              <a:t>）</a:t>
            </a:r>
            <a:endParaRPr lang="ja-JP" altLang="en-US"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C5B234C6-1305-8B16-549D-897C3F6211CB}"/>
              </a:ext>
            </a:extLst>
          </p:cNvPr>
          <p:cNvSpPr/>
          <p:nvPr/>
        </p:nvSpPr>
        <p:spPr>
          <a:xfrm>
            <a:off x="5127174" y="2079171"/>
            <a:ext cx="1872343" cy="511629"/>
          </a:xfrm>
          <a:prstGeom prst="round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陸上幕僚監部</a:t>
            </a:r>
          </a:p>
        </p:txBody>
      </p:sp>
      <p:sp>
        <p:nvSpPr>
          <p:cNvPr id="8" name="四角形: 角を丸くする 7">
            <a:extLst>
              <a:ext uri="{FF2B5EF4-FFF2-40B4-BE49-F238E27FC236}">
                <a16:creationId xmlns:a16="http://schemas.microsoft.com/office/drawing/2014/main" id="{55398637-AEEE-9521-A294-2C35937D035C}"/>
              </a:ext>
            </a:extLst>
          </p:cNvPr>
          <p:cNvSpPr/>
          <p:nvPr/>
        </p:nvSpPr>
        <p:spPr>
          <a:xfrm>
            <a:off x="4385978" y="3216729"/>
            <a:ext cx="3376498" cy="511629"/>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指揮通信システム・情報部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DA7D566-CE0B-987E-69B8-12FBB1EA2B5F}"/>
              </a:ext>
            </a:extLst>
          </p:cNvPr>
          <p:cNvSpPr/>
          <p:nvPr/>
        </p:nvSpPr>
        <p:spPr>
          <a:xfrm>
            <a:off x="814501" y="3216729"/>
            <a:ext cx="2978830" cy="511629"/>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ysClr val="windowText" lastClr="000000"/>
                </a:solidFill>
                <a:latin typeface="BIZ UDPゴシック" panose="020B0400000000000000" pitchFamily="50" charset="-128"/>
                <a:ea typeface="BIZ UDPゴシック" panose="020B0400000000000000" pitchFamily="50" charset="-128"/>
              </a:rPr>
              <a:t>運用支援・訓練部</a:t>
            </a:r>
            <a:endParaRPr kumimoji="1" lang="ja-JP" altLang="en-US" sz="200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72D9B7C0-492D-5D37-7375-238D8BD5E9E5}"/>
              </a:ext>
            </a:extLst>
          </p:cNvPr>
          <p:cNvSpPr/>
          <p:nvPr/>
        </p:nvSpPr>
        <p:spPr>
          <a:xfrm>
            <a:off x="1489415" y="4372412"/>
            <a:ext cx="2853984" cy="511629"/>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ysClr val="windowText" lastClr="000000"/>
                </a:solidFill>
                <a:latin typeface="BIZ UDPゴシック" panose="020B0400000000000000" pitchFamily="50" charset="-128"/>
                <a:ea typeface="BIZ UDPゴシック" panose="020B0400000000000000" pitchFamily="50" charset="-128"/>
              </a:rPr>
              <a:t>指揮通信システム課</a:t>
            </a:r>
            <a:endParaRPr kumimoji="1" lang="ja-JP" altLang="en-US" sz="200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9F016D2C-EEC8-C697-662D-3E843CA4A9A1}"/>
              </a:ext>
            </a:extLst>
          </p:cNvPr>
          <p:cNvSpPr/>
          <p:nvPr/>
        </p:nvSpPr>
        <p:spPr>
          <a:xfrm>
            <a:off x="5344887" y="4372412"/>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BIZ UDPゴシック" panose="020B0400000000000000" pitchFamily="50" charset="-128"/>
                <a:ea typeface="BIZ UDPゴシック" panose="020B0400000000000000" pitchFamily="50" charset="-128"/>
              </a:rPr>
              <a:t>情報課</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47F1A6CA-CE5C-047A-2C0D-4FC7E12F4072}"/>
              </a:ext>
            </a:extLst>
          </p:cNvPr>
          <p:cNvSpPr/>
          <p:nvPr/>
        </p:nvSpPr>
        <p:spPr>
          <a:xfrm>
            <a:off x="470645" y="5587292"/>
            <a:ext cx="1502226"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企画班</a:t>
            </a:r>
          </a:p>
        </p:txBody>
      </p:sp>
      <p:sp>
        <p:nvSpPr>
          <p:cNvPr id="13" name="四角形: 角を丸くする 12">
            <a:extLst>
              <a:ext uri="{FF2B5EF4-FFF2-40B4-BE49-F238E27FC236}">
                <a16:creationId xmlns:a16="http://schemas.microsoft.com/office/drawing/2014/main" id="{844F07A1-139A-88B8-9B7A-CAF28DE1B4D4}"/>
              </a:ext>
            </a:extLst>
          </p:cNvPr>
          <p:cNvSpPr/>
          <p:nvPr/>
        </p:nvSpPr>
        <p:spPr>
          <a:xfrm>
            <a:off x="4811485" y="5587292"/>
            <a:ext cx="2503715" cy="511629"/>
          </a:xfrm>
          <a:custGeom>
            <a:avLst/>
            <a:gdLst>
              <a:gd name="connsiteX0" fmla="*/ 0 w 2503715"/>
              <a:gd name="connsiteY0" fmla="*/ 85273 h 511629"/>
              <a:gd name="connsiteX1" fmla="*/ 85273 w 2503715"/>
              <a:gd name="connsiteY1" fmla="*/ 0 h 511629"/>
              <a:gd name="connsiteX2" fmla="*/ 598570 w 2503715"/>
              <a:gd name="connsiteY2" fmla="*/ 0 h 511629"/>
              <a:gd name="connsiteX3" fmla="*/ 1181862 w 2503715"/>
              <a:gd name="connsiteY3" fmla="*/ 0 h 511629"/>
              <a:gd name="connsiteX4" fmla="*/ 1788486 w 2503715"/>
              <a:gd name="connsiteY4" fmla="*/ 0 h 511629"/>
              <a:gd name="connsiteX5" fmla="*/ 2418442 w 2503715"/>
              <a:gd name="connsiteY5" fmla="*/ 0 h 511629"/>
              <a:gd name="connsiteX6" fmla="*/ 2503715 w 2503715"/>
              <a:gd name="connsiteY6" fmla="*/ 85273 h 511629"/>
              <a:gd name="connsiteX7" fmla="*/ 2503715 w 2503715"/>
              <a:gd name="connsiteY7" fmla="*/ 426356 h 511629"/>
              <a:gd name="connsiteX8" fmla="*/ 2418442 w 2503715"/>
              <a:gd name="connsiteY8" fmla="*/ 511629 h 511629"/>
              <a:gd name="connsiteX9" fmla="*/ 1835150 w 2503715"/>
              <a:gd name="connsiteY9" fmla="*/ 511629 h 511629"/>
              <a:gd name="connsiteX10" fmla="*/ 1275189 w 2503715"/>
              <a:gd name="connsiteY10" fmla="*/ 511629 h 511629"/>
              <a:gd name="connsiteX11" fmla="*/ 738560 w 2503715"/>
              <a:gd name="connsiteY11" fmla="*/ 511629 h 511629"/>
              <a:gd name="connsiteX12" fmla="*/ 85273 w 2503715"/>
              <a:gd name="connsiteY12" fmla="*/ 511629 h 511629"/>
              <a:gd name="connsiteX13" fmla="*/ 0 w 2503715"/>
              <a:gd name="connsiteY13" fmla="*/ 426356 h 511629"/>
              <a:gd name="connsiteX14" fmla="*/ 0 w 2503715"/>
              <a:gd name="connsiteY14" fmla="*/ 85273 h 51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3715" h="511629" fill="none" extrusionOk="0">
                <a:moveTo>
                  <a:pt x="0" y="85273"/>
                </a:moveTo>
                <a:cubicBezTo>
                  <a:pt x="7019" y="38383"/>
                  <a:pt x="38143" y="11008"/>
                  <a:pt x="85273" y="0"/>
                </a:cubicBezTo>
                <a:cubicBezTo>
                  <a:pt x="278838" y="18795"/>
                  <a:pt x="423161" y="20744"/>
                  <a:pt x="598570" y="0"/>
                </a:cubicBezTo>
                <a:cubicBezTo>
                  <a:pt x="773979" y="-20744"/>
                  <a:pt x="976260" y="-17403"/>
                  <a:pt x="1181862" y="0"/>
                </a:cubicBezTo>
                <a:cubicBezTo>
                  <a:pt x="1387464" y="17403"/>
                  <a:pt x="1633969" y="-21187"/>
                  <a:pt x="1788486" y="0"/>
                </a:cubicBezTo>
                <a:cubicBezTo>
                  <a:pt x="1943003" y="21187"/>
                  <a:pt x="2105717" y="718"/>
                  <a:pt x="2418442" y="0"/>
                </a:cubicBezTo>
                <a:cubicBezTo>
                  <a:pt x="2456301" y="-6093"/>
                  <a:pt x="2514911" y="38515"/>
                  <a:pt x="2503715" y="85273"/>
                </a:cubicBezTo>
                <a:cubicBezTo>
                  <a:pt x="2500259" y="230367"/>
                  <a:pt x="2517944" y="315329"/>
                  <a:pt x="2503715" y="426356"/>
                </a:cubicBezTo>
                <a:cubicBezTo>
                  <a:pt x="2504197" y="471932"/>
                  <a:pt x="2454081" y="509582"/>
                  <a:pt x="2418442" y="511629"/>
                </a:cubicBezTo>
                <a:cubicBezTo>
                  <a:pt x="2137560" y="486684"/>
                  <a:pt x="1986020" y="536792"/>
                  <a:pt x="1835150" y="511629"/>
                </a:cubicBezTo>
                <a:cubicBezTo>
                  <a:pt x="1684280" y="486466"/>
                  <a:pt x="1526256" y="527389"/>
                  <a:pt x="1275189" y="511629"/>
                </a:cubicBezTo>
                <a:cubicBezTo>
                  <a:pt x="1024122" y="495869"/>
                  <a:pt x="909026" y="514099"/>
                  <a:pt x="738560" y="511629"/>
                </a:cubicBezTo>
                <a:cubicBezTo>
                  <a:pt x="568094" y="509159"/>
                  <a:pt x="263831" y="491655"/>
                  <a:pt x="85273" y="511629"/>
                </a:cubicBezTo>
                <a:cubicBezTo>
                  <a:pt x="36991" y="509676"/>
                  <a:pt x="-3131" y="468545"/>
                  <a:pt x="0" y="426356"/>
                </a:cubicBezTo>
                <a:cubicBezTo>
                  <a:pt x="16687" y="324799"/>
                  <a:pt x="11537" y="167673"/>
                  <a:pt x="0" y="85273"/>
                </a:cubicBezTo>
                <a:close/>
              </a:path>
              <a:path w="2503715" h="511629" stroke="0" extrusionOk="0">
                <a:moveTo>
                  <a:pt x="0" y="85273"/>
                </a:moveTo>
                <a:cubicBezTo>
                  <a:pt x="-5715" y="42429"/>
                  <a:pt x="44721" y="3143"/>
                  <a:pt x="85273" y="0"/>
                </a:cubicBezTo>
                <a:cubicBezTo>
                  <a:pt x="194028" y="-484"/>
                  <a:pt x="454471" y="9445"/>
                  <a:pt x="621902" y="0"/>
                </a:cubicBezTo>
                <a:cubicBezTo>
                  <a:pt x="789333" y="-9445"/>
                  <a:pt x="994334" y="7432"/>
                  <a:pt x="1251858" y="0"/>
                </a:cubicBezTo>
                <a:cubicBezTo>
                  <a:pt x="1509382" y="-7432"/>
                  <a:pt x="1550651" y="23720"/>
                  <a:pt x="1835150" y="0"/>
                </a:cubicBezTo>
                <a:cubicBezTo>
                  <a:pt x="2119649" y="-23720"/>
                  <a:pt x="2222733" y="12567"/>
                  <a:pt x="2418442" y="0"/>
                </a:cubicBezTo>
                <a:cubicBezTo>
                  <a:pt x="2459486" y="3187"/>
                  <a:pt x="2499941" y="30669"/>
                  <a:pt x="2503715" y="85273"/>
                </a:cubicBezTo>
                <a:cubicBezTo>
                  <a:pt x="2500505" y="253668"/>
                  <a:pt x="2515772" y="324085"/>
                  <a:pt x="2503715" y="426356"/>
                </a:cubicBezTo>
                <a:cubicBezTo>
                  <a:pt x="2512096" y="475434"/>
                  <a:pt x="2460896" y="512684"/>
                  <a:pt x="2418442" y="511629"/>
                </a:cubicBezTo>
                <a:cubicBezTo>
                  <a:pt x="2170836" y="514123"/>
                  <a:pt x="2038138" y="522964"/>
                  <a:pt x="1858481" y="511629"/>
                </a:cubicBezTo>
                <a:cubicBezTo>
                  <a:pt x="1678824" y="500294"/>
                  <a:pt x="1492248" y="502159"/>
                  <a:pt x="1275189" y="511629"/>
                </a:cubicBezTo>
                <a:cubicBezTo>
                  <a:pt x="1058130" y="521099"/>
                  <a:pt x="952238" y="534200"/>
                  <a:pt x="645234" y="511629"/>
                </a:cubicBezTo>
                <a:cubicBezTo>
                  <a:pt x="338230" y="489058"/>
                  <a:pt x="268455" y="501761"/>
                  <a:pt x="85273" y="511629"/>
                </a:cubicBezTo>
                <a:cubicBezTo>
                  <a:pt x="38689" y="509820"/>
                  <a:pt x="-5159" y="476252"/>
                  <a:pt x="0" y="426356"/>
                </a:cubicBezTo>
                <a:cubicBezTo>
                  <a:pt x="-1452" y="340573"/>
                  <a:pt x="1809" y="233662"/>
                  <a:pt x="0" y="85273"/>
                </a:cubicBezTo>
                <a:close/>
              </a:path>
            </a:pathLst>
          </a:custGeom>
          <a:solidFill>
            <a:schemeClr val="accent4">
              <a:lumMod val="75000"/>
            </a:schemeClr>
          </a:solidFill>
          <a:ln w="76200">
            <a:solidFill>
              <a:srgbClr val="C00000"/>
            </a:solidFill>
            <a:extLst>
              <a:ext uri="{C807C97D-BFC1-408E-A445-0C87EB9F89A2}">
                <ask:lineSketchStyleProps xmlns:ask="http://schemas.microsoft.com/office/drawing/2018/sketchyshapes" sd="4754562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ゴシック" panose="020B0400000000000000" pitchFamily="50" charset="-128"/>
                <a:ea typeface="BIZ UDPゴシック" panose="020B0400000000000000" pitchFamily="50" charset="-128"/>
              </a:rPr>
              <a:t>特別勤務班（別班）</a:t>
            </a:r>
          </a:p>
        </p:txBody>
      </p:sp>
      <p:cxnSp>
        <p:nvCxnSpPr>
          <p:cNvPr id="18" name="コネクタ: カギ線 17">
            <a:extLst>
              <a:ext uri="{FF2B5EF4-FFF2-40B4-BE49-F238E27FC236}">
                <a16:creationId xmlns:a16="http://schemas.microsoft.com/office/drawing/2014/main" id="{4D3C6CE0-6A5F-A481-A42C-B399314A0BFF}"/>
              </a:ext>
            </a:extLst>
          </p:cNvPr>
          <p:cNvCxnSpPr>
            <a:cxnSpLocks/>
            <a:stCxn id="7" idx="2"/>
            <a:endCxn id="9" idx="0"/>
          </p:cNvCxnSpPr>
          <p:nvPr/>
        </p:nvCxnSpPr>
        <p:spPr>
          <a:xfrm rot="5400000">
            <a:off x="3870667" y="1024049"/>
            <a:ext cx="625929" cy="3759430"/>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45F55D06-E969-778E-FEFA-A1A2FDAEAABC}"/>
              </a:ext>
            </a:extLst>
          </p:cNvPr>
          <p:cNvCxnSpPr>
            <a:cxnSpLocks/>
          </p:cNvCxnSpPr>
          <p:nvPr/>
        </p:nvCxnSpPr>
        <p:spPr>
          <a:xfrm rot="5400000">
            <a:off x="4162404" y="2471475"/>
            <a:ext cx="644054" cy="3157820"/>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F32043AE-8518-DFD1-D50A-AD79663C6024}"/>
              </a:ext>
            </a:extLst>
          </p:cNvPr>
          <p:cNvSpPr txBox="1"/>
          <p:nvPr/>
        </p:nvSpPr>
        <p:spPr>
          <a:xfrm>
            <a:off x="371560" y="1697511"/>
            <a:ext cx="4551193" cy="830997"/>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rPr>
              <a:t>2017</a:t>
            </a:r>
            <a:r>
              <a:rPr lang="ja-JP" altLang="en-US" sz="1600" dirty="0">
                <a:latin typeface="BIZ UDPゴシック" panose="020B0400000000000000" pitchFamily="50" charset="-128"/>
                <a:ea typeface="BIZ UDPゴシック" panose="020B0400000000000000" pitchFamily="50" charset="-128"/>
              </a:rPr>
              <a:t>年（平成</a:t>
            </a:r>
            <a:r>
              <a:rPr lang="en-US" altLang="ja-JP" sz="1600" dirty="0">
                <a:latin typeface="BIZ UDPゴシック" panose="020B0400000000000000" pitchFamily="50" charset="-128"/>
                <a:ea typeface="BIZ UDPゴシック" panose="020B0400000000000000" pitchFamily="50" charset="-128"/>
              </a:rPr>
              <a:t>29</a:t>
            </a:r>
            <a:r>
              <a:rPr lang="ja-JP" altLang="en-US" sz="1600" dirty="0">
                <a:latin typeface="BIZ UDPゴシック" panose="020B0400000000000000" pitchFamily="50" charset="-128"/>
                <a:ea typeface="BIZ UDPゴシック" panose="020B0400000000000000" pitchFamily="50" charset="-128"/>
              </a:rPr>
              <a:t>年）</a:t>
            </a:r>
            <a:r>
              <a:rPr lang="en-US" altLang="ja-JP" sz="1600" dirty="0">
                <a:latin typeface="BIZ UDPゴシック" panose="020B0400000000000000" pitchFamily="50" charset="-128"/>
                <a:ea typeface="BIZ UDPゴシック" panose="020B0400000000000000" pitchFamily="50" charset="-128"/>
              </a:rPr>
              <a:t>3</a:t>
            </a:r>
            <a:r>
              <a:rPr lang="ja-JP" altLang="en-US" sz="1600" dirty="0">
                <a:latin typeface="BIZ UDPゴシック" panose="020B0400000000000000" pitchFamily="50" charset="-128"/>
                <a:ea typeface="BIZ UDPゴシック" panose="020B0400000000000000" pitchFamily="50" charset="-128"/>
              </a:rPr>
              <a:t>月</a:t>
            </a:r>
            <a:r>
              <a:rPr lang="en-US" altLang="ja-JP" sz="1600" dirty="0">
                <a:latin typeface="BIZ UDPゴシック" panose="020B0400000000000000" pitchFamily="50" charset="-128"/>
                <a:ea typeface="BIZ UDPゴシック" panose="020B0400000000000000" pitchFamily="50" charset="-128"/>
              </a:rPr>
              <a:t>27</a:t>
            </a:r>
            <a:r>
              <a:rPr lang="ja-JP" altLang="en-US" sz="1600" dirty="0">
                <a:latin typeface="BIZ UDPゴシック" panose="020B0400000000000000" pitchFamily="50" charset="-128"/>
                <a:ea typeface="BIZ UDPゴシック" panose="020B0400000000000000" pitchFamily="50" charset="-128"/>
              </a:rPr>
              <a:t>日、陸上幕僚監部　「運用支援・情報部」は廃止され、同日、「運用支援訓練部」と「指揮通信システム・情報部」に再編。</a:t>
            </a:r>
          </a:p>
        </p:txBody>
      </p:sp>
      <p:pic>
        <p:nvPicPr>
          <p:cNvPr id="5122" name="Picture 2" descr="自衛隊の諜報機関「陸幕別班」－在日米軍とのもう１つの密約">
            <a:extLst>
              <a:ext uri="{FF2B5EF4-FFF2-40B4-BE49-F238E27FC236}">
                <a16:creationId xmlns:a16="http://schemas.microsoft.com/office/drawing/2014/main" id="{69C7A9FA-B271-D821-C5DE-7AE81398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3353" y="1449212"/>
            <a:ext cx="3091375" cy="5023484"/>
          </a:xfrm>
          <a:prstGeom prst="rect">
            <a:avLst/>
          </a:prstGeom>
          <a:noFill/>
          <a:extLst>
            <a:ext uri="{909E8E84-426E-40DD-AFC4-6F175D3DCCD1}">
              <a14:hiddenFill xmlns:a14="http://schemas.microsoft.com/office/drawing/2010/main">
                <a:solidFill>
                  <a:srgbClr val="FFFFFF"/>
                </a:solidFill>
              </a14:hiddenFill>
            </a:ext>
          </a:extLst>
        </p:spPr>
      </p:pic>
      <p:sp>
        <p:nvSpPr>
          <p:cNvPr id="39" name="四角形: 角を丸くする 38">
            <a:extLst>
              <a:ext uri="{FF2B5EF4-FFF2-40B4-BE49-F238E27FC236}">
                <a16:creationId xmlns:a16="http://schemas.microsoft.com/office/drawing/2014/main" id="{00599380-7E23-F12F-B319-A109792B86CA}"/>
              </a:ext>
            </a:extLst>
          </p:cNvPr>
          <p:cNvSpPr/>
          <p:nvPr/>
        </p:nvSpPr>
        <p:spPr>
          <a:xfrm>
            <a:off x="2158905" y="5587292"/>
            <a:ext cx="2503715" cy="511629"/>
          </a:xfrm>
          <a:prstGeom prst="roundRect">
            <a:avLst/>
          </a:prstGeom>
          <a:solidFill>
            <a:schemeClr val="accent4">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BIZ UDPゴシック" panose="020B0400000000000000" pitchFamily="50" charset="-128"/>
                <a:ea typeface="BIZ UDPゴシック" panose="020B0400000000000000" pitchFamily="50" charset="-128"/>
              </a:rPr>
              <a:t>指揮通信システム班</a:t>
            </a:r>
          </a:p>
        </p:txBody>
      </p:sp>
      <p:cxnSp>
        <p:nvCxnSpPr>
          <p:cNvPr id="42" name="コネクタ: カギ線 41">
            <a:extLst>
              <a:ext uri="{FF2B5EF4-FFF2-40B4-BE49-F238E27FC236}">
                <a16:creationId xmlns:a16="http://schemas.microsoft.com/office/drawing/2014/main" id="{46053466-6DB7-404F-C8B0-02AE2D9F5DCA}"/>
              </a:ext>
            </a:extLst>
          </p:cNvPr>
          <p:cNvCxnSpPr>
            <a:cxnSpLocks/>
          </p:cNvCxnSpPr>
          <p:nvPr/>
        </p:nvCxnSpPr>
        <p:spPr>
          <a:xfrm rot="5400000">
            <a:off x="3274596" y="2798545"/>
            <a:ext cx="703251" cy="4874242"/>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コネクタ: カギ線 43">
            <a:extLst>
              <a:ext uri="{FF2B5EF4-FFF2-40B4-BE49-F238E27FC236}">
                <a16:creationId xmlns:a16="http://schemas.microsoft.com/office/drawing/2014/main" id="{FD1646C6-6C13-EF8C-6256-C0672BF4147D}"/>
              </a:ext>
            </a:extLst>
          </p:cNvPr>
          <p:cNvCxnSpPr>
            <a:cxnSpLocks/>
          </p:cNvCxnSpPr>
          <p:nvPr/>
        </p:nvCxnSpPr>
        <p:spPr>
          <a:xfrm rot="5400000">
            <a:off x="4379985" y="3893048"/>
            <a:ext cx="703251" cy="2685237"/>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45" name="Picture 42" descr="malicious user_s">
            <a:extLst>
              <a:ext uri="{FF2B5EF4-FFF2-40B4-BE49-F238E27FC236}">
                <a16:creationId xmlns:a16="http://schemas.microsoft.com/office/drawing/2014/main" id="{C6CDEBA4-ED9F-382C-343B-CFF9ED713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309" y="5444614"/>
            <a:ext cx="718456" cy="7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テキスト ボックス 45">
            <a:extLst>
              <a:ext uri="{FF2B5EF4-FFF2-40B4-BE49-F238E27FC236}">
                <a16:creationId xmlns:a16="http://schemas.microsoft.com/office/drawing/2014/main" id="{22F78B1C-0E9A-6B7B-41C9-C62A5AC414BD}"/>
              </a:ext>
            </a:extLst>
          </p:cNvPr>
          <p:cNvSpPr txBox="1"/>
          <p:nvPr/>
        </p:nvSpPr>
        <p:spPr>
          <a:xfrm>
            <a:off x="8968813" y="6374549"/>
            <a:ext cx="1820454"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諜報研究会資料より転載</a:t>
            </a:r>
          </a:p>
        </p:txBody>
      </p:sp>
      <p:sp>
        <p:nvSpPr>
          <p:cNvPr id="47" name="テキスト ボックス 46">
            <a:extLst>
              <a:ext uri="{FF2B5EF4-FFF2-40B4-BE49-F238E27FC236}">
                <a16:creationId xmlns:a16="http://schemas.microsoft.com/office/drawing/2014/main" id="{883680FA-5301-FB77-E9CD-37F270B6C6BF}"/>
              </a:ext>
            </a:extLst>
          </p:cNvPr>
          <p:cNvSpPr txBox="1"/>
          <p:nvPr/>
        </p:nvSpPr>
        <p:spPr>
          <a:xfrm>
            <a:off x="10017381" y="2267633"/>
            <a:ext cx="1978224" cy="646331"/>
          </a:xfrm>
          <a:prstGeom prst="rect">
            <a:avLst/>
          </a:prstGeom>
          <a:noFill/>
        </p:spPr>
        <p:txBody>
          <a:bodyPr wrap="square" rtlCol="0">
            <a:spAutoFit/>
          </a:bodyPr>
          <a:lstStyle/>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組織改編前の</a:t>
            </a:r>
            <a:endParaRPr kumimoji="1" lang="en-US" altLang="ja-JP" dirty="0">
              <a:solidFill>
                <a:srgbClr val="C00000"/>
              </a:solidFill>
              <a:latin typeface="BIZ UDPゴシック" panose="020B0400000000000000" pitchFamily="50" charset="-128"/>
              <a:ea typeface="BIZ UDPゴシック" panose="020B0400000000000000" pitchFamily="50" charset="-128"/>
            </a:endParaRPr>
          </a:p>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情報の流れ</a:t>
            </a:r>
          </a:p>
        </p:txBody>
      </p:sp>
    </p:spTree>
    <p:extLst>
      <p:ext uri="{BB962C8B-B14F-4D97-AF65-F5344CB8AC3E}">
        <p14:creationId xmlns:p14="http://schemas.microsoft.com/office/powerpoint/2010/main" val="140155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45"/>
                                        </p:tgtEl>
                                        <p:attrNameLst>
                                          <p:attrName>ppt_x</p:attrName>
                                        </p:attrNameLst>
                                      </p:cBhvr>
                                      <p:tavLst>
                                        <p:tav tm="0">
                                          <p:val>
                                            <p:strVal val="ppt_x"/>
                                          </p:val>
                                        </p:tav>
                                        <p:tav tm="100000">
                                          <p:val>
                                            <p:strVal val="ppt_x"/>
                                          </p:val>
                                        </p:tav>
                                      </p:tavLst>
                                    </p:anim>
                                    <p:anim calcmode="lin" valueType="num">
                                      <p:cBhvr additive="base">
                                        <p:cTn id="7" dur="1000"/>
                                        <p:tgtEl>
                                          <p:spTgt spid="45"/>
                                        </p:tgtEl>
                                        <p:attrNameLst>
                                          <p:attrName>ppt_y</p:attrName>
                                        </p:attrNameLst>
                                      </p:cBhvr>
                                      <p:tavLst>
                                        <p:tav tm="0">
                                          <p:val>
                                            <p:strVal val="ppt_y"/>
                                          </p:val>
                                        </p:tav>
                                        <p:tav tm="100000">
                                          <p:val>
                                            <p:strVal val="1+ppt_h/2"/>
                                          </p:val>
                                        </p:tav>
                                      </p:tavLst>
                                    </p:anim>
                                    <p:set>
                                      <p:cBhvr>
                                        <p:cTn id="8" dur="1" fill="hold">
                                          <p:stCondLst>
                                            <p:cond delay="9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83993</TotalTime>
  <Words>5054</Words>
  <Application>Microsoft Office PowerPoint</Application>
  <PresentationFormat>ワイド画面</PresentationFormat>
  <Paragraphs>734</Paragraphs>
  <Slides>42</Slides>
  <Notes>7</Notes>
  <HiddenSlides>0</HiddenSlides>
  <MMClips>0</MMClips>
  <ScaleCrop>false</ScaleCrop>
  <HeadingPairs>
    <vt:vector size="6" baseType="variant">
      <vt:variant>
        <vt:lpstr>使用されているフォント</vt:lpstr>
      </vt:variant>
      <vt:variant>
        <vt:i4>17</vt:i4>
      </vt:variant>
      <vt:variant>
        <vt:lpstr>テーマ</vt:lpstr>
      </vt:variant>
      <vt:variant>
        <vt:i4>1</vt:i4>
      </vt:variant>
      <vt:variant>
        <vt:lpstr>スライド タイトル</vt:lpstr>
      </vt:variant>
      <vt:variant>
        <vt:i4>42</vt:i4>
      </vt:variant>
    </vt:vector>
  </HeadingPairs>
  <TitlesOfParts>
    <vt:vector size="60" baseType="lpstr">
      <vt:lpstr>BIZ UDPゴシック</vt:lpstr>
      <vt:lpstr>BIZ UDP明朝 Medium</vt:lpstr>
      <vt:lpstr>BIZ UDゴシック</vt:lpstr>
      <vt:lpstr>HGP創英角ﾎﾟｯﾌﾟ体</vt:lpstr>
      <vt:lpstr>HG丸ｺﾞｼｯｸM-PRO</vt:lpstr>
      <vt:lpstr>Meiryo UI</vt:lpstr>
      <vt:lpstr>UD デジタル 教科書体 N-R</vt:lpstr>
      <vt:lpstr>YouTube Sans</vt:lpstr>
      <vt:lpstr>Meiryo</vt:lpstr>
      <vt:lpstr>游ゴシック</vt:lpstr>
      <vt:lpstr>游ゴシック Light</vt:lpstr>
      <vt:lpstr>72 Black</vt:lpstr>
      <vt:lpstr>Amasis MT Pro Black</vt:lpstr>
      <vt:lpstr>Amasis MT Pro Medium</vt:lpstr>
      <vt:lpstr>Arial</vt:lpstr>
      <vt:lpstr>Open Sans</vt:lpstr>
      <vt:lpstr>Trebuchet MS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340</cp:revision>
  <cp:lastPrinted>2023-07-25T02:16:56Z</cp:lastPrinted>
  <dcterms:created xsi:type="dcterms:W3CDTF">2023-03-29T00:02:56Z</dcterms:created>
  <dcterms:modified xsi:type="dcterms:W3CDTF">2023-10-24T08:30:39Z</dcterms:modified>
</cp:coreProperties>
</file>